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7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1.sv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4546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Spotify Song Popularity Prediction</a:t>
            </a:r>
            <a:endParaRPr lang="en-US" sz="4450" dirty="0"/>
          </a:p>
        </p:txBody>
      </p:sp>
      <p:sp>
        <p:nvSpPr>
          <p:cNvPr id="4" name="Text 1"/>
          <p:cNvSpPr/>
          <p:nvPr/>
        </p:nvSpPr>
        <p:spPr>
          <a:xfrm>
            <a:off x="62801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PRESENTED BY: Mohammed Shabas c s</a:t>
            </a:r>
            <a:endParaRPr lang="en-US" sz="1750" dirty="0"/>
          </a:p>
        </p:txBody>
      </p:sp>
      <p:sp>
        <p:nvSpPr>
          <p:cNvPr id="5" name="Text 2"/>
          <p:cNvSpPr/>
          <p:nvPr/>
        </p:nvSpPr>
        <p:spPr>
          <a:xfrm>
            <a:off x="62801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DATA SCIENCE/ MACHINE LEARNING PROJECT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845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 Predicting the Next Big Hit</a:t>
            </a:r>
            <a:endParaRPr lang="en-US" sz="4450" dirty="0"/>
          </a:p>
        </p:txBody>
      </p:sp>
      <p:sp>
        <p:nvSpPr>
          <p:cNvPr id="4" name="Text 1"/>
          <p:cNvSpPr/>
          <p:nvPr/>
        </p:nvSpPr>
        <p:spPr>
          <a:xfrm>
            <a:off x="793790" y="31422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Spotify Song Popularity Prediction model successfully classifies songs as popular or not popular with high accuracy, leveraging comprehensive multi-platform metrics.</a:t>
            </a:r>
            <a:endParaRPr lang="en-US" sz="1750" dirty="0"/>
          </a:p>
        </p:txBody>
      </p:sp>
      <p:sp>
        <p:nvSpPr>
          <p:cNvPr id="5" name="Text 2"/>
          <p:cNvSpPr/>
          <p:nvPr/>
        </p:nvSpPr>
        <p:spPr>
          <a:xfrm>
            <a:off x="793790" y="448615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project demonstrates the transformative power of data-driven insights and machine learning, offering invaluable guidance for artists, labels, and streaming platforms to predict music success and optimize promotional strategies in an increasingly competitive digital landscape.</a:t>
            </a:r>
            <a:endParaRPr lang="en-US" sz="1750" dirty="0"/>
          </a:p>
        </p:txBody>
      </p:sp>
      <p:sp>
        <p:nvSpPr>
          <p:cNvPr id="6" name="Text 3"/>
          <p:cNvSpPr/>
          <p:nvPr/>
        </p:nvSpPr>
        <p:spPr>
          <a:xfrm>
            <a:off x="793790" y="6277928"/>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Thank You</a:t>
            </a:r>
            <a:endParaRPr lang="en-US" sz="3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6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Introduction</a:t>
            </a:r>
            <a:endParaRPr lang="en-US" sz="4450" dirty="0"/>
          </a:p>
        </p:txBody>
      </p:sp>
      <p:sp>
        <p:nvSpPr>
          <p:cNvPr id="4" name="Text 1"/>
          <p:cNvSpPr/>
          <p:nvPr/>
        </p:nvSpPr>
        <p:spPr>
          <a:xfrm>
            <a:off x="793790" y="287857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Spotify hosts millions of songs, and understanding what makes a track popular is highly valuable for artists, music labels, streaming platforms, and advertisers. Predicting song popularity using machine learning helps identify key factors that influence a song's success across digital platforms.</a:t>
            </a:r>
            <a:endParaRPr lang="en-US" sz="1750" dirty="0"/>
          </a:p>
        </p:txBody>
      </p:sp>
      <p:sp>
        <p:nvSpPr>
          <p:cNvPr id="5" name="Text 2"/>
          <p:cNvSpPr/>
          <p:nvPr/>
        </p:nvSpPr>
        <p:spPr>
          <a:xfrm>
            <a:off x="793790" y="494823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project analyzes extensive song-level data, including Spotify streams, playlist metrics, TikTok engagement, YouTube views, Shazam counts, and more, to build a model that predicts whether a song will become popular or not popular.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778" y="614958"/>
            <a:ext cx="5281255" cy="660202"/>
          </a:xfrm>
          <a:prstGeom prst="rect">
            <a:avLst/>
          </a:prstGeom>
          <a:noFill/>
          <a:ln/>
        </p:spPr>
        <p:txBody>
          <a:bodyPr wrap="none" lIns="0" tIns="0" rIns="0" bIns="0" rtlCol="0" anchor="t"/>
          <a:lstStyle/>
          <a:p>
            <a:pPr marL="0" indent="0" algn="l">
              <a:lnSpc>
                <a:spcPts val="515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Project Objectives</a:t>
            </a:r>
            <a:endParaRPr lang="en-US" sz="4150" dirty="0"/>
          </a:p>
        </p:txBody>
      </p:sp>
      <p:sp>
        <p:nvSpPr>
          <p:cNvPr id="4" name="Shape 1"/>
          <p:cNvSpPr/>
          <p:nvPr/>
        </p:nvSpPr>
        <p:spPr>
          <a:xfrm>
            <a:off x="6225778" y="1591985"/>
            <a:ext cx="7665244" cy="1262777"/>
          </a:xfrm>
          <a:prstGeom prst="roundRect">
            <a:avLst>
              <a:gd name="adj" fmla="val 8689"/>
            </a:avLst>
          </a:prstGeom>
          <a:solidFill>
            <a:srgbClr val="FFFFFF">
              <a:alpha val="95000"/>
            </a:srgbClr>
          </a:solidFill>
          <a:ln w="22860">
            <a:solidFill>
              <a:srgbClr val="C8C9CF"/>
            </a:solidFill>
            <a:prstDash val="solid"/>
          </a:ln>
        </p:spPr>
      </p:sp>
      <p:pic>
        <p:nvPicPr>
          <p:cNvPr id="5" name="Image 1" descr="preencoded.png"/>
          <p:cNvPicPr>
            <a:picLocks noChangeAspect="1"/>
          </p:cNvPicPr>
          <p:nvPr/>
        </p:nvPicPr>
        <p:blipFill>
          <a:blip r:embed="rId4"/>
          <a:stretch>
            <a:fillRect/>
          </a:stretch>
        </p:blipFill>
        <p:spPr>
          <a:xfrm>
            <a:off x="6202918" y="1591985"/>
            <a:ext cx="91440" cy="1262777"/>
          </a:xfrm>
          <a:prstGeom prst="rect">
            <a:avLst/>
          </a:prstGeom>
        </p:spPr>
      </p:pic>
      <p:sp>
        <p:nvSpPr>
          <p:cNvPr id="6" name="Text 2"/>
          <p:cNvSpPr/>
          <p:nvPr/>
        </p:nvSpPr>
        <p:spPr>
          <a:xfrm>
            <a:off x="6528435" y="1826062"/>
            <a:ext cx="2640568" cy="330041"/>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Analyze Metrics</a:t>
            </a:r>
            <a:endParaRPr lang="en-US" sz="2050" dirty="0"/>
          </a:p>
        </p:txBody>
      </p:sp>
      <p:sp>
        <p:nvSpPr>
          <p:cNvPr id="7" name="Text 3"/>
          <p:cNvSpPr/>
          <p:nvPr/>
        </p:nvSpPr>
        <p:spPr>
          <a:xfrm>
            <a:off x="6528435" y="2282785"/>
            <a:ext cx="7128510" cy="337899"/>
          </a:xfrm>
          <a:prstGeom prst="rect">
            <a:avLst/>
          </a:prstGeom>
          <a:noFill/>
          <a:ln/>
        </p:spPr>
        <p:txBody>
          <a:bodyPr wrap="non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Identify key song-related metrics and factors influencing popularity.</a:t>
            </a:r>
            <a:endParaRPr lang="en-US" sz="1650" dirty="0"/>
          </a:p>
        </p:txBody>
      </p:sp>
      <p:sp>
        <p:nvSpPr>
          <p:cNvPr id="8" name="Shape 4"/>
          <p:cNvSpPr/>
          <p:nvPr/>
        </p:nvSpPr>
        <p:spPr>
          <a:xfrm>
            <a:off x="6225778" y="3065978"/>
            <a:ext cx="7665244" cy="1262777"/>
          </a:xfrm>
          <a:prstGeom prst="roundRect">
            <a:avLst>
              <a:gd name="adj" fmla="val 8689"/>
            </a:avLst>
          </a:prstGeom>
          <a:solidFill>
            <a:srgbClr val="FFFFFF">
              <a:alpha val="95000"/>
            </a:srgbClr>
          </a:solidFill>
          <a:ln w="22860">
            <a:solidFill>
              <a:srgbClr val="C8C9CF"/>
            </a:solidFill>
            <a:prstDash val="solid"/>
          </a:ln>
        </p:spPr>
      </p:sp>
      <p:pic>
        <p:nvPicPr>
          <p:cNvPr id="9" name="Image 2" descr="preencoded.png"/>
          <p:cNvPicPr>
            <a:picLocks noChangeAspect="1"/>
          </p:cNvPicPr>
          <p:nvPr/>
        </p:nvPicPr>
        <p:blipFill>
          <a:blip r:embed="rId4"/>
          <a:stretch>
            <a:fillRect/>
          </a:stretch>
        </p:blipFill>
        <p:spPr>
          <a:xfrm>
            <a:off x="6202918" y="3065978"/>
            <a:ext cx="91440" cy="1262777"/>
          </a:xfrm>
          <a:prstGeom prst="rect">
            <a:avLst/>
          </a:prstGeom>
        </p:spPr>
      </p:pic>
      <p:sp>
        <p:nvSpPr>
          <p:cNvPr id="10" name="Text 5"/>
          <p:cNvSpPr/>
          <p:nvPr/>
        </p:nvSpPr>
        <p:spPr>
          <a:xfrm>
            <a:off x="6528435" y="3300055"/>
            <a:ext cx="2640568" cy="330041"/>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Build ML Models</a:t>
            </a:r>
            <a:endParaRPr lang="en-US" sz="2050" dirty="0"/>
          </a:p>
        </p:txBody>
      </p:sp>
      <p:sp>
        <p:nvSpPr>
          <p:cNvPr id="11" name="Text 6"/>
          <p:cNvSpPr/>
          <p:nvPr/>
        </p:nvSpPr>
        <p:spPr>
          <a:xfrm>
            <a:off x="6528435" y="3756779"/>
            <a:ext cx="7128510" cy="337899"/>
          </a:xfrm>
          <a:prstGeom prst="rect">
            <a:avLst/>
          </a:prstGeom>
          <a:noFill/>
          <a:ln/>
        </p:spPr>
        <p:txBody>
          <a:bodyPr wrap="non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Develop machine learning models to predict track popularity.</a:t>
            </a:r>
            <a:endParaRPr lang="en-US" sz="1650" dirty="0"/>
          </a:p>
        </p:txBody>
      </p:sp>
      <p:sp>
        <p:nvSpPr>
          <p:cNvPr id="12" name="Shape 7"/>
          <p:cNvSpPr/>
          <p:nvPr/>
        </p:nvSpPr>
        <p:spPr>
          <a:xfrm>
            <a:off x="6225778" y="4539972"/>
            <a:ext cx="7665244" cy="1262777"/>
          </a:xfrm>
          <a:prstGeom prst="roundRect">
            <a:avLst>
              <a:gd name="adj" fmla="val 8689"/>
            </a:avLst>
          </a:prstGeom>
          <a:solidFill>
            <a:srgbClr val="FFFFFF">
              <a:alpha val="95000"/>
            </a:srgbClr>
          </a:solidFill>
          <a:ln w="22860">
            <a:solidFill>
              <a:srgbClr val="C8C9CF"/>
            </a:solidFill>
            <a:prstDash val="solid"/>
          </a:ln>
        </p:spPr>
      </p:sp>
      <p:pic>
        <p:nvPicPr>
          <p:cNvPr id="13" name="Image 3" descr="preencoded.png"/>
          <p:cNvPicPr>
            <a:picLocks noChangeAspect="1"/>
          </p:cNvPicPr>
          <p:nvPr/>
        </p:nvPicPr>
        <p:blipFill>
          <a:blip r:embed="rId4"/>
          <a:stretch>
            <a:fillRect/>
          </a:stretch>
        </p:blipFill>
        <p:spPr>
          <a:xfrm>
            <a:off x="6202918" y="4539972"/>
            <a:ext cx="91440" cy="1262777"/>
          </a:xfrm>
          <a:prstGeom prst="rect">
            <a:avLst/>
          </a:prstGeom>
        </p:spPr>
      </p:pic>
      <p:sp>
        <p:nvSpPr>
          <p:cNvPr id="14" name="Text 8"/>
          <p:cNvSpPr/>
          <p:nvPr/>
        </p:nvSpPr>
        <p:spPr>
          <a:xfrm>
            <a:off x="6528435" y="4774049"/>
            <a:ext cx="2640568" cy="330041"/>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Compare Algorithms</a:t>
            </a:r>
            <a:endParaRPr lang="en-US" sz="2050" dirty="0"/>
          </a:p>
        </p:txBody>
      </p:sp>
      <p:sp>
        <p:nvSpPr>
          <p:cNvPr id="15" name="Text 9"/>
          <p:cNvSpPr/>
          <p:nvPr/>
        </p:nvSpPr>
        <p:spPr>
          <a:xfrm>
            <a:off x="6528435" y="5230773"/>
            <a:ext cx="7128510" cy="337899"/>
          </a:xfrm>
          <a:prstGeom prst="rect">
            <a:avLst/>
          </a:prstGeom>
          <a:noFill/>
          <a:ln/>
        </p:spPr>
        <p:txBody>
          <a:bodyPr wrap="non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Evaluate and select the best-performing predictive model.</a:t>
            </a:r>
            <a:endParaRPr lang="en-US" sz="1650" dirty="0"/>
          </a:p>
        </p:txBody>
      </p:sp>
      <p:sp>
        <p:nvSpPr>
          <p:cNvPr id="16" name="Shape 10"/>
          <p:cNvSpPr/>
          <p:nvPr/>
        </p:nvSpPr>
        <p:spPr>
          <a:xfrm>
            <a:off x="6225778" y="6013966"/>
            <a:ext cx="7665244" cy="1600676"/>
          </a:xfrm>
          <a:prstGeom prst="roundRect">
            <a:avLst>
              <a:gd name="adj" fmla="val 6855"/>
            </a:avLst>
          </a:prstGeom>
          <a:solidFill>
            <a:srgbClr val="FFFFFF">
              <a:alpha val="95000"/>
            </a:srgbClr>
          </a:solidFill>
          <a:ln w="22860">
            <a:solidFill>
              <a:srgbClr val="C8C9CF"/>
            </a:solidFill>
            <a:prstDash val="solid"/>
          </a:ln>
        </p:spPr>
      </p:sp>
      <p:pic>
        <p:nvPicPr>
          <p:cNvPr id="17" name="Image 4" descr="preencoded.png"/>
          <p:cNvPicPr>
            <a:picLocks noChangeAspect="1"/>
          </p:cNvPicPr>
          <p:nvPr/>
        </p:nvPicPr>
        <p:blipFill>
          <a:blip r:embed="rId5"/>
          <a:stretch>
            <a:fillRect/>
          </a:stretch>
        </p:blipFill>
        <p:spPr>
          <a:xfrm>
            <a:off x="6202918" y="6013966"/>
            <a:ext cx="91440" cy="1600676"/>
          </a:xfrm>
          <a:prstGeom prst="rect">
            <a:avLst/>
          </a:prstGeom>
        </p:spPr>
      </p:pic>
      <p:sp>
        <p:nvSpPr>
          <p:cNvPr id="18" name="Text 11"/>
          <p:cNvSpPr/>
          <p:nvPr/>
        </p:nvSpPr>
        <p:spPr>
          <a:xfrm>
            <a:off x="6528435" y="6248043"/>
            <a:ext cx="2640568" cy="330041"/>
          </a:xfrm>
          <a:prstGeom prst="rect">
            <a:avLst/>
          </a:prstGeom>
          <a:noFill/>
          <a:ln/>
        </p:spPr>
        <p:txBody>
          <a:bodyPr wrap="none" lIns="0" tIns="0" rIns="0" bIns="0" rtlCol="0" anchor="t"/>
          <a:lstStyle/>
          <a:p>
            <a:pPr marL="0" indent="0" algn="l">
              <a:lnSpc>
                <a:spcPts val="25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Provide Insights</a:t>
            </a:r>
            <a:endParaRPr lang="en-US" sz="2050" dirty="0"/>
          </a:p>
        </p:txBody>
      </p:sp>
      <p:sp>
        <p:nvSpPr>
          <p:cNvPr id="19" name="Text 12"/>
          <p:cNvSpPr/>
          <p:nvPr/>
        </p:nvSpPr>
        <p:spPr>
          <a:xfrm>
            <a:off x="6528435" y="6704767"/>
            <a:ext cx="7128510" cy="675799"/>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Offer actionable insights for music labels and creators to optimize strategies.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9700" y="361236"/>
            <a:ext cx="6806446" cy="410408"/>
          </a:xfrm>
          <a:prstGeom prst="rect">
            <a:avLst/>
          </a:prstGeom>
          <a:noFill/>
          <a:ln/>
        </p:spPr>
        <p:txBody>
          <a:bodyPr wrap="none" lIns="0" tIns="0" rIns="0" bIns="0" rtlCol="0" anchor="t"/>
          <a:lstStyle/>
          <a:p>
            <a:pPr marL="0" indent="0" algn="l">
              <a:lnSpc>
                <a:spcPts val="3200"/>
              </a:lnSpc>
              <a:buNone/>
            </a:pPr>
            <a:r>
              <a:rPr lang="en-US" sz="2550" dirty="0">
                <a:solidFill>
                  <a:srgbClr val="505468"/>
                </a:solidFill>
                <a:latin typeface="Instrument Sans Semi Bold" pitchFamily="34" charset="0"/>
                <a:ea typeface="Instrument Sans Semi Bold" pitchFamily="34" charset="-122"/>
                <a:cs typeface="Instrument Sans Semi Bold" pitchFamily="34" charset="-120"/>
              </a:rPr>
              <a:t>Defining Song Popularity &amp; Data Foundation</a:t>
            </a:r>
            <a:endParaRPr lang="en-US" sz="2550" dirty="0"/>
          </a:p>
        </p:txBody>
      </p:sp>
      <p:sp>
        <p:nvSpPr>
          <p:cNvPr id="3" name="Text 1"/>
          <p:cNvSpPr/>
          <p:nvPr/>
        </p:nvSpPr>
        <p:spPr>
          <a:xfrm>
            <a:off x="459700" y="1034296"/>
            <a:ext cx="13710999"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Song popularity refers to how widely a song is streamed, shared, or interacted with across various digital platforms such as Spotify, YouTube, TikTok, and Shazam.</a:t>
            </a:r>
            <a:endParaRPr lang="en-US" sz="1000" dirty="0"/>
          </a:p>
        </p:txBody>
      </p:sp>
      <p:sp>
        <p:nvSpPr>
          <p:cNvPr id="4" name="Shape 2"/>
          <p:cNvSpPr/>
          <p:nvPr/>
        </p:nvSpPr>
        <p:spPr>
          <a:xfrm>
            <a:off x="459700" y="1392079"/>
            <a:ext cx="4482703" cy="1297067"/>
          </a:xfrm>
          <a:prstGeom prst="roundRect">
            <a:avLst>
              <a:gd name="adj" fmla="val 4254"/>
            </a:avLst>
          </a:prstGeom>
          <a:solidFill>
            <a:srgbClr val="E2E3E9"/>
          </a:solidFill>
          <a:ln w="7620">
            <a:solidFill>
              <a:srgbClr val="C8C9CF"/>
            </a:solidFill>
            <a:prstDash val="solid"/>
          </a:ln>
        </p:spPr>
      </p:sp>
      <p:pic>
        <p:nvPicPr>
          <p:cNvPr id="5" name="Image 0" descr="preencoded.png"/>
          <p:cNvPicPr>
            <a:picLocks noChangeAspect="1"/>
          </p:cNvPicPr>
          <p:nvPr/>
        </p:nvPicPr>
        <p:blipFill>
          <a:blip r:embed="rId3"/>
          <a:stretch>
            <a:fillRect/>
          </a:stretch>
        </p:blipFill>
        <p:spPr>
          <a:xfrm>
            <a:off x="598646" y="1531025"/>
            <a:ext cx="393978" cy="393978"/>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993" y="1639372"/>
            <a:ext cx="177284" cy="177284"/>
          </a:xfrm>
          <a:prstGeom prst="rect">
            <a:avLst/>
          </a:prstGeom>
        </p:spPr>
      </p:pic>
      <p:sp>
        <p:nvSpPr>
          <p:cNvPr id="7" name="Text 3"/>
          <p:cNvSpPr/>
          <p:nvPr/>
        </p:nvSpPr>
        <p:spPr>
          <a:xfrm>
            <a:off x="598646" y="2056328"/>
            <a:ext cx="1641991" cy="205145"/>
          </a:xfrm>
          <a:prstGeom prst="rect">
            <a:avLst/>
          </a:prstGeom>
          <a:noFill/>
          <a:ln/>
        </p:spPr>
        <p:txBody>
          <a:bodyPr wrap="none" lIns="0" tIns="0" rIns="0" bIns="0" rtlCol="0" anchor="t"/>
          <a:lstStyle/>
          <a:p>
            <a:pPr marL="0" indent="0" algn="l">
              <a:lnSpc>
                <a:spcPts val="160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Streaming-based</a:t>
            </a:r>
            <a:endParaRPr lang="en-US" sz="1250" dirty="0"/>
          </a:p>
        </p:txBody>
      </p:sp>
      <p:sp>
        <p:nvSpPr>
          <p:cNvPr id="8" name="Text 4"/>
          <p:cNvSpPr/>
          <p:nvPr/>
        </p:nvSpPr>
        <p:spPr>
          <a:xfrm>
            <a:off x="598646" y="2340173"/>
            <a:ext cx="4204811"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Spotify Streams, Soundcloud Streams</a:t>
            </a:r>
            <a:endParaRPr lang="en-US" sz="1000" dirty="0"/>
          </a:p>
        </p:txBody>
      </p:sp>
      <p:sp>
        <p:nvSpPr>
          <p:cNvPr id="9" name="Shape 5"/>
          <p:cNvSpPr/>
          <p:nvPr/>
        </p:nvSpPr>
        <p:spPr>
          <a:xfrm>
            <a:off x="5073729" y="1392079"/>
            <a:ext cx="4482822" cy="1297067"/>
          </a:xfrm>
          <a:prstGeom prst="roundRect">
            <a:avLst>
              <a:gd name="adj" fmla="val 4254"/>
            </a:avLst>
          </a:prstGeom>
          <a:solidFill>
            <a:srgbClr val="E2E3E9"/>
          </a:solidFill>
          <a:ln w="7620">
            <a:solidFill>
              <a:srgbClr val="C8C9CF"/>
            </a:solidFill>
            <a:prstDash val="solid"/>
          </a:ln>
        </p:spPr>
      </p:sp>
      <p:pic>
        <p:nvPicPr>
          <p:cNvPr id="10" name="Image 2" descr="preencoded.png"/>
          <p:cNvPicPr>
            <a:picLocks noChangeAspect="1"/>
          </p:cNvPicPr>
          <p:nvPr/>
        </p:nvPicPr>
        <p:blipFill>
          <a:blip r:embed="rId6"/>
          <a:stretch>
            <a:fillRect/>
          </a:stretch>
        </p:blipFill>
        <p:spPr>
          <a:xfrm>
            <a:off x="5212675" y="1531025"/>
            <a:ext cx="393978" cy="39397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1022" y="1639372"/>
            <a:ext cx="177284" cy="177284"/>
          </a:xfrm>
          <a:prstGeom prst="rect">
            <a:avLst/>
          </a:prstGeom>
        </p:spPr>
      </p:pic>
      <p:sp>
        <p:nvSpPr>
          <p:cNvPr id="12" name="Text 6"/>
          <p:cNvSpPr/>
          <p:nvPr/>
        </p:nvSpPr>
        <p:spPr>
          <a:xfrm>
            <a:off x="5212675" y="2056328"/>
            <a:ext cx="1641991" cy="205145"/>
          </a:xfrm>
          <a:prstGeom prst="rect">
            <a:avLst/>
          </a:prstGeom>
          <a:noFill/>
          <a:ln/>
        </p:spPr>
        <p:txBody>
          <a:bodyPr wrap="none" lIns="0" tIns="0" rIns="0" bIns="0" rtlCol="0" anchor="t"/>
          <a:lstStyle/>
          <a:p>
            <a:pPr marL="0" indent="0" algn="l">
              <a:lnSpc>
                <a:spcPts val="160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Social-based</a:t>
            </a:r>
            <a:endParaRPr lang="en-US" sz="1250" dirty="0"/>
          </a:p>
        </p:txBody>
      </p:sp>
      <p:sp>
        <p:nvSpPr>
          <p:cNvPr id="13" name="Text 7"/>
          <p:cNvSpPr/>
          <p:nvPr/>
        </p:nvSpPr>
        <p:spPr>
          <a:xfrm>
            <a:off x="5212675" y="2340173"/>
            <a:ext cx="4204930"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TikTok posts, likes, views</a:t>
            </a:r>
            <a:endParaRPr lang="en-US" sz="1000" dirty="0"/>
          </a:p>
        </p:txBody>
      </p:sp>
      <p:sp>
        <p:nvSpPr>
          <p:cNvPr id="14" name="Shape 8"/>
          <p:cNvSpPr/>
          <p:nvPr/>
        </p:nvSpPr>
        <p:spPr>
          <a:xfrm>
            <a:off x="9687878" y="1392079"/>
            <a:ext cx="4482703" cy="1297067"/>
          </a:xfrm>
          <a:prstGeom prst="roundRect">
            <a:avLst>
              <a:gd name="adj" fmla="val 4254"/>
            </a:avLst>
          </a:prstGeom>
          <a:solidFill>
            <a:srgbClr val="E2E3E9"/>
          </a:solidFill>
          <a:ln w="7620">
            <a:solidFill>
              <a:srgbClr val="C8C9CF"/>
            </a:solidFill>
            <a:prstDash val="solid"/>
          </a:ln>
        </p:spPr>
      </p:sp>
      <p:pic>
        <p:nvPicPr>
          <p:cNvPr id="15" name="Image 4" descr="preencoded.png"/>
          <p:cNvPicPr>
            <a:picLocks noChangeAspect="1"/>
          </p:cNvPicPr>
          <p:nvPr/>
        </p:nvPicPr>
        <p:blipFill>
          <a:blip r:embed="rId9"/>
          <a:stretch>
            <a:fillRect/>
          </a:stretch>
        </p:blipFill>
        <p:spPr>
          <a:xfrm>
            <a:off x="9826823" y="1531025"/>
            <a:ext cx="393978" cy="393978"/>
          </a:xfrm>
          <a:prstGeom prst="rect">
            <a:avLst/>
          </a:prstGeom>
        </p:spPr>
      </p:pic>
      <p:pic>
        <p:nvPicPr>
          <p:cNvPr id="16" name="Image 5" descr="preencoded.png"/>
          <p:cNvPicPr>
            <a:picLocks noChangeAspect="1"/>
          </p:cNvPicPr>
          <p:nvPr/>
        </p:nvPicPr>
        <p:blipFill>
          <a:blip r:embed="rId10"/>
          <a:stretch>
            <a:fillRect/>
          </a:stretch>
        </p:blipFill>
        <p:spPr>
          <a:xfrm>
            <a:off x="9935170" y="1639372"/>
            <a:ext cx="177284" cy="177284"/>
          </a:xfrm>
          <a:prstGeom prst="rect">
            <a:avLst/>
          </a:prstGeom>
        </p:spPr>
      </p:pic>
      <p:sp>
        <p:nvSpPr>
          <p:cNvPr id="17" name="Text 9"/>
          <p:cNvSpPr/>
          <p:nvPr/>
        </p:nvSpPr>
        <p:spPr>
          <a:xfrm>
            <a:off x="9826823" y="2056328"/>
            <a:ext cx="1641991" cy="205145"/>
          </a:xfrm>
          <a:prstGeom prst="rect">
            <a:avLst/>
          </a:prstGeom>
          <a:noFill/>
          <a:ln/>
        </p:spPr>
        <p:txBody>
          <a:bodyPr wrap="none" lIns="0" tIns="0" rIns="0" bIns="0" rtlCol="0" anchor="t"/>
          <a:lstStyle/>
          <a:p>
            <a:pPr marL="0" indent="0" algn="l">
              <a:lnSpc>
                <a:spcPts val="160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Discovery-based</a:t>
            </a:r>
            <a:endParaRPr lang="en-US" sz="1250" dirty="0"/>
          </a:p>
        </p:txBody>
      </p:sp>
      <p:sp>
        <p:nvSpPr>
          <p:cNvPr id="18" name="Text 10"/>
          <p:cNvSpPr/>
          <p:nvPr/>
        </p:nvSpPr>
        <p:spPr>
          <a:xfrm>
            <a:off x="9826823" y="2340173"/>
            <a:ext cx="4204811"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Shazam Counts</a:t>
            </a:r>
            <a:endParaRPr lang="en-US" sz="1000" dirty="0"/>
          </a:p>
        </p:txBody>
      </p:sp>
      <p:sp>
        <p:nvSpPr>
          <p:cNvPr id="19" name="Shape 11"/>
          <p:cNvSpPr/>
          <p:nvPr/>
        </p:nvSpPr>
        <p:spPr>
          <a:xfrm>
            <a:off x="459700" y="2820472"/>
            <a:ext cx="6789777" cy="1297067"/>
          </a:xfrm>
          <a:prstGeom prst="roundRect">
            <a:avLst>
              <a:gd name="adj" fmla="val 4254"/>
            </a:avLst>
          </a:prstGeom>
          <a:solidFill>
            <a:srgbClr val="E2E3E9"/>
          </a:solidFill>
          <a:ln w="7620">
            <a:solidFill>
              <a:srgbClr val="C8C9CF"/>
            </a:solidFill>
            <a:prstDash val="solid"/>
          </a:ln>
        </p:spPr>
      </p:sp>
      <p:pic>
        <p:nvPicPr>
          <p:cNvPr id="20" name="Image 6" descr="preencoded.png"/>
          <p:cNvPicPr>
            <a:picLocks noChangeAspect="1"/>
          </p:cNvPicPr>
          <p:nvPr/>
        </p:nvPicPr>
        <p:blipFill>
          <a:blip r:embed="rId11"/>
          <a:stretch>
            <a:fillRect/>
          </a:stretch>
        </p:blipFill>
        <p:spPr>
          <a:xfrm>
            <a:off x="598646" y="2959417"/>
            <a:ext cx="393978" cy="393978"/>
          </a:xfrm>
          <a:prstGeom prst="rect">
            <a:avLst/>
          </a:prstGeom>
        </p:spPr>
      </p:pic>
      <p:pic>
        <p:nvPicPr>
          <p:cNvPr id="21" name="Image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993" y="3067764"/>
            <a:ext cx="177284" cy="177284"/>
          </a:xfrm>
          <a:prstGeom prst="rect">
            <a:avLst/>
          </a:prstGeom>
        </p:spPr>
      </p:pic>
      <p:sp>
        <p:nvSpPr>
          <p:cNvPr id="22" name="Text 12"/>
          <p:cNvSpPr/>
          <p:nvPr/>
        </p:nvSpPr>
        <p:spPr>
          <a:xfrm>
            <a:off x="598646" y="3484721"/>
            <a:ext cx="1641991" cy="205145"/>
          </a:xfrm>
          <a:prstGeom prst="rect">
            <a:avLst/>
          </a:prstGeom>
          <a:noFill/>
          <a:ln/>
        </p:spPr>
        <p:txBody>
          <a:bodyPr wrap="none" lIns="0" tIns="0" rIns="0" bIns="0" rtlCol="0" anchor="t"/>
          <a:lstStyle/>
          <a:p>
            <a:pPr marL="0" indent="0" algn="l">
              <a:lnSpc>
                <a:spcPts val="160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Curated-based</a:t>
            </a:r>
            <a:endParaRPr lang="en-US" sz="1250" dirty="0"/>
          </a:p>
        </p:txBody>
      </p:sp>
      <p:sp>
        <p:nvSpPr>
          <p:cNvPr id="23" name="Text 13"/>
          <p:cNvSpPr/>
          <p:nvPr/>
        </p:nvSpPr>
        <p:spPr>
          <a:xfrm>
            <a:off x="598646" y="3768566"/>
            <a:ext cx="6511885"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Playlist Reach</a:t>
            </a:r>
            <a:endParaRPr lang="en-US" sz="1000" dirty="0"/>
          </a:p>
        </p:txBody>
      </p:sp>
      <p:sp>
        <p:nvSpPr>
          <p:cNvPr id="24" name="Shape 14"/>
          <p:cNvSpPr/>
          <p:nvPr/>
        </p:nvSpPr>
        <p:spPr>
          <a:xfrm>
            <a:off x="7380803" y="2820472"/>
            <a:ext cx="6789777" cy="1297067"/>
          </a:xfrm>
          <a:prstGeom prst="roundRect">
            <a:avLst>
              <a:gd name="adj" fmla="val 4254"/>
            </a:avLst>
          </a:prstGeom>
          <a:solidFill>
            <a:srgbClr val="E2E3E9"/>
          </a:solidFill>
          <a:ln w="7620">
            <a:solidFill>
              <a:srgbClr val="C8C9CF"/>
            </a:solidFill>
            <a:prstDash val="solid"/>
          </a:ln>
        </p:spPr>
      </p:sp>
      <p:pic>
        <p:nvPicPr>
          <p:cNvPr id="25" name="Image 8" descr="preencoded.png"/>
          <p:cNvPicPr>
            <a:picLocks noChangeAspect="1"/>
          </p:cNvPicPr>
          <p:nvPr/>
        </p:nvPicPr>
        <p:blipFill>
          <a:blip r:embed="rId14"/>
          <a:stretch>
            <a:fillRect/>
          </a:stretch>
        </p:blipFill>
        <p:spPr>
          <a:xfrm>
            <a:off x="7519749" y="2959417"/>
            <a:ext cx="393978" cy="393978"/>
          </a:xfrm>
          <a:prstGeom prst="rect">
            <a:avLst/>
          </a:prstGeom>
        </p:spPr>
      </p:pic>
      <p:pic>
        <p:nvPicPr>
          <p:cNvPr id="26" name="Image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28096" y="3067764"/>
            <a:ext cx="177284" cy="177284"/>
          </a:xfrm>
          <a:prstGeom prst="rect">
            <a:avLst/>
          </a:prstGeom>
        </p:spPr>
      </p:pic>
      <p:sp>
        <p:nvSpPr>
          <p:cNvPr id="27" name="Text 15"/>
          <p:cNvSpPr/>
          <p:nvPr/>
        </p:nvSpPr>
        <p:spPr>
          <a:xfrm>
            <a:off x="7519749" y="3484721"/>
            <a:ext cx="1641991" cy="205145"/>
          </a:xfrm>
          <a:prstGeom prst="rect">
            <a:avLst/>
          </a:prstGeom>
          <a:noFill/>
          <a:ln/>
        </p:spPr>
        <p:txBody>
          <a:bodyPr wrap="none" lIns="0" tIns="0" rIns="0" bIns="0" rtlCol="0" anchor="t"/>
          <a:lstStyle/>
          <a:p>
            <a:pPr marL="0" indent="0" algn="l">
              <a:lnSpc>
                <a:spcPts val="1600"/>
              </a:lnSpc>
              <a:buNone/>
            </a:pPr>
            <a:r>
              <a:rPr lang="en-US" sz="1250" dirty="0">
                <a:solidFill>
                  <a:srgbClr val="5B5F71"/>
                </a:solidFill>
                <a:latin typeface="Instrument Sans Semi Bold" pitchFamily="34" charset="0"/>
                <a:ea typeface="Instrument Sans Semi Bold" pitchFamily="34" charset="-122"/>
                <a:cs typeface="Instrument Sans Semi Bold" pitchFamily="34" charset="-120"/>
              </a:rPr>
              <a:t>Radio-based</a:t>
            </a:r>
            <a:endParaRPr lang="en-US" sz="1250" dirty="0"/>
          </a:p>
        </p:txBody>
      </p:sp>
      <p:sp>
        <p:nvSpPr>
          <p:cNvPr id="28" name="Text 16"/>
          <p:cNvSpPr/>
          <p:nvPr/>
        </p:nvSpPr>
        <p:spPr>
          <a:xfrm>
            <a:off x="7519749" y="3768566"/>
            <a:ext cx="6511885"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AirPlay Spins, SiriusXM Spins</a:t>
            </a:r>
            <a:endParaRPr lang="en-US" sz="1000" dirty="0"/>
          </a:p>
        </p:txBody>
      </p:sp>
      <p:sp>
        <p:nvSpPr>
          <p:cNvPr id="29" name="Text 17"/>
          <p:cNvSpPr/>
          <p:nvPr/>
        </p:nvSpPr>
        <p:spPr>
          <a:xfrm>
            <a:off x="459700" y="4314468"/>
            <a:ext cx="3803452" cy="328374"/>
          </a:xfrm>
          <a:prstGeom prst="rect">
            <a:avLst/>
          </a:prstGeom>
          <a:noFill/>
          <a:ln/>
        </p:spPr>
        <p:txBody>
          <a:bodyPr wrap="none" lIns="0" tIns="0" rIns="0" bIns="0" rtlCol="0" anchor="t"/>
          <a:lstStyle/>
          <a:p>
            <a:pPr marL="0" indent="0" algn="l">
              <a:lnSpc>
                <a:spcPts val="255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Data Collection &amp; Models Used</a:t>
            </a:r>
            <a:endParaRPr lang="en-US" sz="2050" dirty="0"/>
          </a:p>
        </p:txBody>
      </p:sp>
      <p:sp>
        <p:nvSpPr>
          <p:cNvPr id="30" name="Text 18"/>
          <p:cNvSpPr/>
          <p:nvPr/>
        </p:nvSpPr>
        <p:spPr>
          <a:xfrm>
            <a:off x="459700" y="4957882"/>
            <a:ext cx="6695242" cy="420053"/>
          </a:xfrm>
          <a:prstGeom prst="rect">
            <a:avLst/>
          </a:prstGeom>
          <a:noFill/>
          <a:ln/>
        </p:spPr>
        <p:txBody>
          <a:bodyPr wrap="squar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Purpose: To analyze multi-platform engagement data to classify songs into popular (1) and not popular (0) categories using machine learning.</a:t>
            </a:r>
            <a:endParaRPr lang="en-US" sz="1000" dirty="0"/>
          </a:p>
        </p:txBody>
      </p:sp>
      <p:sp>
        <p:nvSpPr>
          <p:cNvPr id="31" name="Text 19"/>
          <p:cNvSpPr/>
          <p:nvPr/>
        </p:nvSpPr>
        <p:spPr>
          <a:xfrm>
            <a:off x="459700" y="5496044"/>
            <a:ext cx="6695242" cy="210026"/>
          </a:xfrm>
          <a:prstGeom prst="rect">
            <a:avLst/>
          </a:prstGeom>
          <a:noFill/>
          <a:ln/>
        </p:spPr>
        <p:txBody>
          <a:bodyPr wrap="none" lIns="0" tIns="0" rIns="0" bIns="0" rtlCol="0" anchor="t"/>
          <a:lstStyle/>
          <a:p>
            <a:pPr marL="0" indent="0" algn="l">
              <a:lnSpc>
                <a:spcPts val="1650"/>
              </a:lnSpc>
              <a:buNone/>
            </a:pPr>
            <a:r>
              <a:rPr lang="en-US" sz="1000" b="1" dirty="0">
                <a:solidFill>
                  <a:srgbClr val="5B5F71"/>
                </a:solidFill>
                <a:latin typeface="Instrument Sans Medium" pitchFamily="34" charset="0"/>
                <a:ea typeface="Instrument Sans Medium" pitchFamily="34" charset="-122"/>
                <a:cs typeface="Instrument Sans Medium" pitchFamily="34" charset="-120"/>
              </a:rPr>
              <a:t>Dataset Includes:</a:t>
            </a:r>
            <a:endParaRPr lang="en-US" sz="1000" dirty="0"/>
          </a:p>
        </p:txBody>
      </p:sp>
      <p:sp>
        <p:nvSpPr>
          <p:cNvPr id="32" name="Text 20"/>
          <p:cNvSpPr/>
          <p:nvPr/>
        </p:nvSpPr>
        <p:spPr>
          <a:xfrm>
            <a:off x="459700" y="5824180"/>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Spotify Streams &amp; Popularity</a:t>
            </a:r>
            <a:endParaRPr lang="en-US" sz="1000" dirty="0"/>
          </a:p>
        </p:txBody>
      </p:sp>
      <p:sp>
        <p:nvSpPr>
          <p:cNvPr id="33" name="Text 21"/>
          <p:cNvSpPr/>
          <p:nvPr/>
        </p:nvSpPr>
        <p:spPr>
          <a:xfrm>
            <a:off x="459700" y="6080165"/>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Spotify Playlist Count &amp; Reach</a:t>
            </a:r>
            <a:endParaRPr lang="en-US" sz="1000" dirty="0"/>
          </a:p>
        </p:txBody>
      </p:sp>
      <p:sp>
        <p:nvSpPr>
          <p:cNvPr id="34" name="Text 22"/>
          <p:cNvSpPr/>
          <p:nvPr/>
        </p:nvSpPr>
        <p:spPr>
          <a:xfrm>
            <a:off x="459700" y="6336149"/>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YouTube Views &amp; Likes</a:t>
            </a:r>
            <a:endParaRPr lang="en-US" sz="1000" dirty="0"/>
          </a:p>
        </p:txBody>
      </p:sp>
      <p:sp>
        <p:nvSpPr>
          <p:cNvPr id="35" name="Text 23"/>
          <p:cNvSpPr/>
          <p:nvPr/>
        </p:nvSpPr>
        <p:spPr>
          <a:xfrm>
            <a:off x="459700" y="6592133"/>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TikTok Posts, Likes, Views</a:t>
            </a:r>
            <a:endParaRPr lang="en-US" sz="1000" dirty="0"/>
          </a:p>
        </p:txBody>
      </p:sp>
      <p:sp>
        <p:nvSpPr>
          <p:cNvPr id="36" name="Text 24"/>
          <p:cNvSpPr/>
          <p:nvPr/>
        </p:nvSpPr>
        <p:spPr>
          <a:xfrm>
            <a:off x="459700" y="6848118"/>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Shazam Counts</a:t>
            </a:r>
            <a:endParaRPr lang="en-US" sz="1000" dirty="0"/>
          </a:p>
        </p:txBody>
      </p:sp>
      <p:sp>
        <p:nvSpPr>
          <p:cNvPr id="37" name="Text 25"/>
          <p:cNvSpPr/>
          <p:nvPr/>
        </p:nvSpPr>
        <p:spPr>
          <a:xfrm>
            <a:off x="459700" y="7104102"/>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Pandora &amp; Deezer Stats</a:t>
            </a:r>
            <a:endParaRPr lang="en-US" sz="1000" dirty="0"/>
          </a:p>
        </p:txBody>
      </p:sp>
      <p:sp>
        <p:nvSpPr>
          <p:cNvPr id="38" name="Text 26"/>
          <p:cNvSpPr/>
          <p:nvPr/>
        </p:nvSpPr>
        <p:spPr>
          <a:xfrm>
            <a:off x="459700" y="7360087"/>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Explicit Tag</a:t>
            </a:r>
            <a:endParaRPr lang="en-US" sz="1000" dirty="0"/>
          </a:p>
        </p:txBody>
      </p:sp>
      <p:sp>
        <p:nvSpPr>
          <p:cNvPr id="39" name="Text 27"/>
          <p:cNvSpPr/>
          <p:nvPr/>
        </p:nvSpPr>
        <p:spPr>
          <a:xfrm>
            <a:off x="459700" y="7616071"/>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Track Score, All-Time Rank</a:t>
            </a:r>
            <a:endParaRPr lang="en-US" sz="1000" dirty="0"/>
          </a:p>
        </p:txBody>
      </p:sp>
      <p:sp>
        <p:nvSpPr>
          <p:cNvPr id="40" name="Text 28"/>
          <p:cNvSpPr/>
          <p:nvPr/>
        </p:nvSpPr>
        <p:spPr>
          <a:xfrm>
            <a:off x="7483078" y="4957882"/>
            <a:ext cx="6695242" cy="210026"/>
          </a:xfrm>
          <a:prstGeom prst="rect">
            <a:avLst/>
          </a:prstGeom>
          <a:noFill/>
          <a:ln/>
        </p:spPr>
        <p:txBody>
          <a:bodyPr wrap="none" lIns="0" tIns="0" rIns="0" bIns="0" rtlCol="0" anchor="t"/>
          <a:lstStyle/>
          <a:p>
            <a:pPr marL="0" indent="0" algn="l">
              <a:lnSpc>
                <a:spcPts val="1650"/>
              </a:lnSpc>
              <a:buNone/>
            </a:pPr>
            <a:r>
              <a:rPr lang="en-US" sz="1000" b="1" dirty="0">
                <a:solidFill>
                  <a:srgbClr val="5B5F71"/>
                </a:solidFill>
                <a:latin typeface="Instrument Sans Medium" pitchFamily="34" charset="0"/>
                <a:ea typeface="Instrument Sans Medium" pitchFamily="34" charset="-122"/>
                <a:cs typeface="Instrument Sans Medium" pitchFamily="34" charset="-120"/>
              </a:rPr>
              <a:t>Models Used:</a:t>
            </a:r>
            <a:endParaRPr lang="en-US" sz="1000" dirty="0"/>
          </a:p>
        </p:txBody>
      </p:sp>
      <p:sp>
        <p:nvSpPr>
          <p:cNvPr id="41" name="Text 29"/>
          <p:cNvSpPr/>
          <p:nvPr/>
        </p:nvSpPr>
        <p:spPr>
          <a:xfrm>
            <a:off x="7483078" y="5286018"/>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XGBoost Classifier</a:t>
            </a:r>
            <a:endParaRPr lang="en-US" sz="1000" dirty="0"/>
          </a:p>
        </p:txBody>
      </p:sp>
      <p:sp>
        <p:nvSpPr>
          <p:cNvPr id="42" name="Text 30"/>
          <p:cNvSpPr/>
          <p:nvPr/>
        </p:nvSpPr>
        <p:spPr>
          <a:xfrm>
            <a:off x="7483078" y="5542002"/>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Random Forest Classifier</a:t>
            </a:r>
            <a:endParaRPr lang="en-US" sz="1000" dirty="0"/>
          </a:p>
        </p:txBody>
      </p:sp>
      <p:sp>
        <p:nvSpPr>
          <p:cNvPr id="43" name="Text 31"/>
          <p:cNvSpPr/>
          <p:nvPr/>
        </p:nvSpPr>
        <p:spPr>
          <a:xfrm>
            <a:off x="7483078" y="5797987"/>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Gradient Boosting</a:t>
            </a:r>
            <a:endParaRPr lang="en-US" sz="1000" dirty="0"/>
          </a:p>
        </p:txBody>
      </p:sp>
      <p:sp>
        <p:nvSpPr>
          <p:cNvPr id="44" name="Text 32"/>
          <p:cNvSpPr/>
          <p:nvPr/>
        </p:nvSpPr>
        <p:spPr>
          <a:xfrm>
            <a:off x="7483078" y="6053971"/>
            <a:ext cx="6695242" cy="210026"/>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5B5F71"/>
                </a:solidFill>
                <a:latin typeface="Instrument Sans Medium" pitchFamily="34" charset="0"/>
                <a:ea typeface="Instrument Sans Medium" pitchFamily="34" charset="-122"/>
                <a:cs typeface="Instrument Sans Medium" pitchFamily="34" charset="-120"/>
              </a:rPr>
              <a:t>Logistic Regression</a:t>
            </a:r>
            <a:endParaRPr lang="en-US" sz="1000" dirty="0"/>
          </a:p>
        </p:txBody>
      </p:sp>
      <p:sp>
        <p:nvSpPr>
          <p:cNvPr id="45" name="Text 33"/>
          <p:cNvSpPr/>
          <p:nvPr/>
        </p:nvSpPr>
        <p:spPr>
          <a:xfrm>
            <a:off x="7483078" y="6382107"/>
            <a:ext cx="6695242" cy="210026"/>
          </a:xfrm>
          <a:prstGeom prst="rect">
            <a:avLst/>
          </a:prstGeom>
          <a:noFill/>
          <a:ln/>
        </p:spPr>
        <p:txBody>
          <a:bodyPr wrap="none" lIns="0" tIns="0" rIns="0" bIns="0" rtlCol="0" anchor="t"/>
          <a:lstStyle/>
          <a:p>
            <a:pPr marL="0" indent="0" algn="l">
              <a:lnSpc>
                <a:spcPts val="1650"/>
              </a:lnSpc>
              <a:buNone/>
            </a:pPr>
            <a:r>
              <a:rPr lang="en-US" sz="1000" dirty="0">
                <a:solidFill>
                  <a:srgbClr val="5B5F71"/>
                </a:solidFill>
                <a:latin typeface="Instrument Sans Medium" pitchFamily="34" charset="0"/>
                <a:ea typeface="Instrument Sans Medium" pitchFamily="34" charset="-122"/>
                <a:cs typeface="Instrument Sans Medium" pitchFamily="34" charset="-120"/>
              </a:rPr>
              <a:t>An intuitive Gradio App allows users to predict song popularity by entering track statistics.</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3406" y="573762"/>
            <a:ext cx="9194483" cy="520898"/>
          </a:xfrm>
          <a:prstGeom prst="rect">
            <a:avLst/>
          </a:prstGeom>
          <a:noFill/>
          <a:ln/>
        </p:spPr>
        <p:txBody>
          <a:bodyPr wrap="none" lIns="0" tIns="0" rIns="0" bIns="0" rtlCol="0" anchor="t"/>
          <a:lstStyle/>
          <a:p>
            <a:pPr marL="0" indent="0" algn="l">
              <a:lnSpc>
                <a:spcPts val="4100"/>
              </a:lnSpc>
              <a:buNone/>
            </a:pPr>
            <a:r>
              <a:rPr lang="en-US" sz="3250" dirty="0">
                <a:solidFill>
                  <a:srgbClr val="505468"/>
                </a:solidFill>
                <a:latin typeface="Instrument Sans Semi Bold" pitchFamily="34" charset="0"/>
                <a:ea typeface="Instrument Sans Semi Bold" pitchFamily="34" charset="-122"/>
                <a:cs typeface="Instrument Sans Semi Bold" pitchFamily="34" charset="-120"/>
              </a:rPr>
              <a:t>Project Workflow: From Raw Data to Prediction</a:t>
            </a:r>
            <a:endParaRPr lang="en-US" sz="3250" dirty="0"/>
          </a:p>
        </p:txBody>
      </p:sp>
      <p:pic>
        <p:nvPicPr>
          <p:cNvPr id="3" name="Image 0" descr="preencoded.png"/>
          <p:cNvPicPr>
            <a:picLocks noChangeAspect="1"/>
          </p:cNvPicPr>
          <p:nvPr/>
        </p:nvPicPr>
        <p:blipFill>
          <a:blip r:embed="rId3"/>
          <a:stretch>
            <a:fillRect/>
          </a:stretch>
        </p:blipFill>
        <p:spPr>
          <a:xfrm>
            <a:off x="583406" y="1428036"/>
            <a:ext cx="833437" cy="1000125"/>
          </a:xfrm>
          <a:prstGeom prst="rect">
            <a:avLst/>
          </a:prstGeom>
        </p:spPr>
      </p:pic>
      <p:sp>
        <p:nvSpPr>
          <p:cNvPr id="4" name="Text 1"/>
          <p:cNvSpPr/>
          <p:nvPr/>
        </p:nvSpPr>
        <p:spPr>
          <a:xfrm>
            <a:off x="1583531" y="1594723"/>
            <a:ext cx="2083713"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1. Data Collection</a:t>
            </a:r>
            <a:endParaRPr lang="en-US" sz="1600" dirty="0"/>
          </a:p>
        </p:txBody>
      </p:sp>
      <p:sp>
        <p:nvSpPr>
          <p:cNvPr id="5" name="Text 2"/>
          <p:cNvSpPr/>
          <p:nvPr/>
        </p:nvSpPr>
        <p:spPr>
          <a:xfrm>
            <a:off x="1583531" y="1955125"/>
            <a:ext cx="12463462" cy="266700"/>
          </a:xfrm>
          <a:prstGeom prst="rect">
            <a:avLst/>
          </a:prstGeom>
          <a:noFill/>
          <a:ln/>
        </p:spPr>
        <p:txBody>
          <a:bodyPr wrap="non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Download Spotify multi-platform dataset from a reliable source.</a:t>
            </a:r>
            <a:endParaRPr lang="en-US" sz="1300" dirty="0"/>
          </a:p>
        </p:txBody>
      </p:sp>
      <p:pic>
        <p:nvPicPr>
          <p:cNvPr id="6" name="Image 1" descr="preencoded.png"/>
          <p:cNvPicPr>
            <a:picLocks noChangeAspect="1"/>
          </p:cNvPicPr>
          <p:nvPr/>
        </p:nvPicPr>
        <p:blipFill>
          <a:blip r:embed="rId4"/>
          <a:stretch>
            <a:fillRect/>
          </a:stretch>
        </p:blipFill>
        <p:spPr>
          <a:xfrm>
            <a:off x="583406" y="2428161"/>
            <a:ext cx="833437" cy="1227177"/>
          </a:xfrm>
          <a:prstGeom prst="rect">
            <a:avLst/>
          </a:prstGeom>
        </p:spPr>
      </p:pic>
      <p:sp>
        <p:nvSpPr>
          <p:cNvPr id="7" name="Text 3"/>
          <p:cNvSpPr/>
          <p:nvPr/>
        </p:nvSpPr>
        <p:spPr>
          <a:xfrm>
            <a:off x="1583531" y="2594848"/>
            <a:ext cx="2083713"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2. Data Cleaning</a:t>
            </a:r>
            <a:endParaRPr lang="en-US" sz="1600" dirty="0"/>
          </a:p>
        </p:txBody>
      </p:sp>
      <p:sp>
        <p:nvSpPr>
          <p:cNvPr id="8" name="Text 4"/>
          <p:cNvSpPr/>
          <p:nvPr/>
        </p:nvSpPr>
        <p:spPr>
          <a:xfrm>
            <a:off x="1583531" y="2955250"/>
            <a:ext cx="12463462" cy="533400"/>
          </a:xfrm>
          <a:prstGeom prst="rect">
            <a:avLst/>
          </a:prstGeom>
          <a:noFill/>
          <a:ln/>
        </p:spPr>
        <p:txBody>
          <a:bodyPr wrap="squar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Remove commas, hyphens. Convert numerical strings to numeric. Handle missing values (median imputation). Drop useless text columns (Track name, Artist, Album).</a:t>
            </a:r>
            <a:endParaRPr lang="en-US" sz="1300" dirty="0"/>
          </a:p>
        </p:txBody>
      </p:sp>
      <p:pic>
        <p:nvPicPr>
          <p:cNvPr id="9" name="Image 2" descr="preencoded.png"/>
          <p:cNvPicPr>
            <a:picLocks noChangeAspect="1"/>
          </p:cNvPicPr>
          <p:nvPr/>
        </p:nvPicPr>
        <p:blipFill>
          <a:blip r:embed="rId5"/>
          <a:stretch>
            <a:fillRect/>
          </a:stretch>
        </p:blipFill>
        <p:spPr>
          <a:xfrm>
            <a:off x="583406" y="3655338"/>
            <a:ext cx="833437" cy="1000125"/>
          </a:xfrm>
          <a:prstGeom prst="rect">
            <a:avLst/>
          </a:prstGeom>
        </p:spPr>
      </p:pic>
      <p:sp>
        <p:nvSpPr>
          <p:cNvPr id="10" name="Text 5"/>
          <p:cNvSpPr/>
          <p:nvPr/>
        </p:nvSpPr>
        <p:spPr>
          <a:xfrm>
            <a:off x="1583531" y="3822025"/>
            <a:ext cx="2139077"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3. Data Preprocessing</a:t>
            </a:r>
            <a:endParaRPr lang="en-US" sz="1600" dirty="0"/>
          </a:p>
        </p:txBody>
      </p:sp>
      <p:sp>
        <p:nvSpPr>
          <p:cNvPr id="11" name="Text 6"/>
          <p:cNvSpPr/>
          <p:nvPr/>
        </p:nvSpPr>
        <p:spPr>
          <a:xfrm>
            <a:off x="1583531" y="4182428"/>
            <a:ext cx="12463462" cy="266700"/>
          </a:xfrm>
          <a:prstGeom prst="rect">
            <a:avLst/>
          </a:prstGeom>
          <a:noFill/>
          <a:ln/>
        </p:spPr>
        <p:txBody>
          <a:bodyPr wrap="non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Label encode "Explicit Track". Create target variable: popular = 1 if streams &gt;= median else 0. Train–Test Split. Scaling for Logistic Regression.</a:t>
            </a:r>
            <a:endParaRPr lang="en-US" sz="1300" dirty="0"/>
          </a:p>
        </p:txBody>
      </p:sp>
      <p:pic>
        <p:nvPicPr>
          <p:cNvPr id="12" name="Image 3" descr="preencoded.png"/>
          <p:cNvPicPr>
            <a:picLocks noChangeAspect="1"/>
          </p:cNvPicPr>
          <p:nvPr/>
        </p:nvPicPr>
        <p:blipFill>
          <a:blip r:embed="rId6"/>
          <a:stretch>
            <a:fillRect/>
          </a:stretch>
        </p:blipFill>
        <p:spPr>
          <a:xfrm>
            <a:off x="583406" y="4655463"/>
            <a:ext cx="833437" cy="1000125"/>
          </a:xfrm>
          <a:prstGeom prst="rect">
            <a:avLst/>
          </a:prstGeom>
        </p:spPr>
      </p:pic>
      <p:sp>
        <p:nvSpPr>
          <p:cNvPr id="13" name="Text 7"/>
          <p:cNvSpPr/>
          <p:nvPr/>
        </p:nvSpPr>
        <p:spPr>
          <a:xfrm>
            <a:off x="1583531" y="4822150"/>
            <a:ext cx="2083713"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4. Feature Selection</a:t>
            </a:r>
            <a:endParaRPr lang="en-US" sz="1600" dirty="0"/>
          </a:p>
        </p:txBody>
      </p:sp>
      <p:sp>
        <p:nvSpPr>
          <p:cNvPr id="14" name="Text 8"/>
          <p:cNvSpPr/>
          <p:nvPr/>
        </p:nvSpPr>
        <p:spPr>
          <a:xfrm>
            <a:off x="1583531" y="5182553"/>
            <a:ext cx="12463462" cy="266700"/>
          </a:xfrm>
          <a:prstGeom prst="rect">
            <a:avLst/>
          </a:prstGeom>
          <a:noFill/>
          <a:ln/>
        </p:spPr>
        <p:txBody>
          <a:bodyPr wrap="non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Identified most important features: Spotify Playlist Reach, Spotify Playlist Count, YouTube Views, TikTok Views, Shazam Counts, Spotify Popularity.</a:t>
            </a:r>
            <a:endParaRPr lang="en-US" sz="1300" dirty="0"/>
          </a:p>
        </p:txBody>
      </p:sp>
      <p:pic>
        <p:nvPicPr>
          <p:cNvPr id="15" name="Image 4" descr="preencoded.png"/>
          <p:cNvPicPr>
            <a:picLocks noChangeAspect="1"/>
          </p:cNvPicPr>
          <p:nvPr/>
        </p:nvPicPr>
        <p:blipFill>
          <a:blip r:embed="rId7"/>
          <a:stretch>
            <a:fillRect/>
          </a:stretch>
        </p:blipFill>
        <p:spPr>
          <a:xfrm>
            <a:off x="583406" y="5655588"/>
            <a:ext cx="833437" cy="1000125"/>
          </a:xfrm>
          <a:prstGeom prst="rect">
            <a:avLst/>
          </a:prstGeom>
        </p:spPr>
      </p:pic>
      <p:sp>
        <p:nvSpPr>
          <p:cNvPr id="16" name="Text 9"/>
          <p:cNvSpPr/>
          <p:nvPr/>
        </p:nvSpPr>
        <p:spPr>
          <a:xfrm>
            <a:off x="1583531" y="5822275"/>
            <a:ext cx="2083713"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5. Model Selection</a:t>
            </a:r>
            <a:endParaRPr lang="en-US" sz="1600" dirty="0"/>
          </a:p>
        </p:txBody>
      </p:sp>
      <p:sp>
        <p:nvSpPr>
          <p:cNvPr id="17" name="Text 10"/>
          <p:cNvSpPr/>
          <p:nvPr/>
        </p:nvSpPr>
        <p:spPr>
          <a:xfrm>
            <a:off x="1583531" y="6182677"/>
            <a:ext cx="12463462" cy="266700"/>
          </a:xfrm>
          <a:prstGeom prst="rect">
            <a:avLst/>
          </a:prstGeom>
          <a:noFill/>
          <a:ln/>
        </p:spPr>
        <p:txBody>
          <a:bodyPr wrap="non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Tested: XGBoost, Random Forest, Logistic Regression.</a:t>
            </a:r>
            <a:endParaRPr lang="en-US" sz="1300" dirty="0"/>
          </a:p>
        </p:txBody>
      </p:sp>
      <p:pic>
        <p:nvPicPr>
          <p:cNvPr id="18" name="Image 5" descr="preencoded.png"/>
          <p:cNvPicPr>
            <a:picLocks noChangeAspect="1"/>
          </p:cNvPicPr>
          <p:nvPr/>
        </p:nvPicPr>
        <p:blipFill>
          <a:blip r:embed="rId8"/>
          <a:stretch>
            <a:fillRect/>
          </a:stretch>
        </p:blipFill>
        <p:spPr>
          <a:xfrm>
            <a:off x="583406" y="6655713"/>
            <a:ext cx="833437" cy="1000125"/>
          </a:xfrm>
          <a:prstGeom prst="rect">
            <a:avLst/>
          </a:prstGeom>
        </p:spPr>
      </p:pic>
      <p:sp>
        <p:nvSpPr>
          <p:cNvPr id="19" name="Text 11"/>
          <p:cNvSpPr/>
          <p:nvPr/>
        </p:nvSpPr>
        <p:spPr>
          <a:xfrm>
            <a:off x="1583531" y="6822400"/>
            <a:ext cx="2933700" cy="260390"/>
          </a:xfrm>
          <a:prstGeom prst="rect">
            <a:avLst/>
          </a:prstGeom>
          <a:noFill/>
          <a:ln/>
        </p:spPr>
        <p:txBody>
          <a:bodyPr wrap="none" lIns="0" tIns="0" rIns="0" bIns="0" rtlCol="0" anchor="t"/>
          <a:lstStyle/>
          <a:p>
            <a:pPr marL="0" indent="0" algn="l">
              <a:lnSpc>
                <a:spcPts val="205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6. Model Training &amp; Evaluation</a:t>
            </a:r>
            <a:endParaRPr lang="en-US" sz="1600" dirty="0"/>
          </a:p>
        </p:txBody>
      </p:sp>
      <p:sp>
        <p:nvSpPr>
          <p:cNvPr id="20" name="Text 12"/>
          <p:cNvSpPr/>
          <p:nvPr/>
        </p:nvSpPr>
        <p:spPr>
          <a:xfrm>
            <a:off x="1583531" y="7182803"/>
            <a:ext cx="12463462" cy="266700"/>
          </a:xfrm>
          <a:prstGeom prst="rect">
            <a:avLst/>
          </a:prstGeom>
          <a:noFill/>
          <a:ln/>
        </p:spPr>
        <p:txBody>
          <a:bodyPr wrap="none" lIns="0" tIns="0" rIns="0" bIns="0" rtlCol="0" anchor="t"/>
          <a:lstStyle/>
          <a:p>
            <a:pPr marL="0" indent="0" algn="l">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Evaluate models using accuracy, F1-score, confusion matrix, and comparison charts.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16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Dataset Snapshot</a:t>
            </a:r>
            <a:endParaRPr lang="en-US" sz="4450" dirty="0"/>
          </a:p>
        </p:txBody>
      </p:sp>
      <p:sp>
        <p:nvSpPr>
          <p:cNvPr id="3" name="Text 1"/>
          <p:cNvSpPr/>
          <p:nvPr/>
        </p:nvSpPr>
        <p:spPr>
          <a:xfrm>
            <a:off x="793790" y="188404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 preview of the dataset used, illustrating the diverse metrics captured for each song.</a:t>
            </a:r>
            <a:endParaRPr lang="en-US" sz="1750" dirty="0"/>
          </a:p>
        </p:txBody>
      </p:sp>
      <p:sp>
        <p:nvSpPr>
          <p:cNvPr id="4" name="Shape 2"/>
          <p:cNvSpPr/>
          <p:nvPr/>
        </p:nvSpPr>
        <p:spPr>
          <a:xfrm>
            <a:off x="793790" y="2502098"/>
            <a:ext cx="13042821" cy="5005864"/>
          </a:xfrm>
          <a:prstGeom prst="roundRect">
            <a:avLst>
              <a:gd name="adj" fmla="val 1903"/>
            </a:avLst>
          </a:prstGeom>
          <a:noFill/>
          <a:ln w="7620">
            <a:solidFill>
              <a:srgbClr val="000000">
                <a:alpha val="8000"/>
              </a:srgbClr>
            </a:solidFill>
            <a:prstDash val="solid"/>
          </a:ln>
        </p:spPr>
      </p:sp>
      <p:sp>
        <p:nvSpPr>
          <p:cNvPr id="5" name="Shape 3"/>
          <p:cNvSpPr/>
          <p:nvPr/>
        </p:nvSpPr>
        <p:spPr>
          <a:xfrm>
            <a:off x="801410" y="2509718"/>
            <a:ext cx="13026271" cy="1739027"/>
          </a:xfrm>
          <a:prstGeom prst="rect">
            <a:avLst/>
          </a:prstGeom>
          <a:solidFill>
            <a:srgbClr val="FFFFFF">
              <a:alpha val="4000"/>
            </a:srgbClr>
          </a:solidFill>
          <a:ln/>
        </p:spPr>
      </p:sp>
      <p:sp>
        <p:nvSpPr>
          <p:cNvPr id="6" name="Text 4"/>
          <p:cNvSpPr/>
          <p:nvPr/>
        </p:nvSpPr>
        <p:spPr>
          <a:xfrm>
            <a:off x="1029653" y="2653427"/>
            <a:ext cx="726638" cy="1088708"/>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All Time Rank</a:t>
            </a:r>
            <a:endParaRPr lang="en-US" sz="1750" dirty="0"/>
          </a:p>
        </p:txBody>
      </p:sp>
      <p:sp>
        <p:nvSpPr>
          <p:cNvPr id="7" name="Text 5"/>
          <p:cNvSpPr/>
          <p:nvPr/>
        </p:nvSpPr>
        <p:spPr>
          <a:xfrm>
            <a:off x="2217539" y="2653427"/>
            <a:ext cx="722828" cy="725805"/>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Track Score</a:t>
            </a:r>
            <a:endParaRPr lang="en-US" sz="1750" dirty="0"/>
          </a:p>
        </p:txBody>
      </p:sp>
      <p:sp>
        <p:nvSpPr>
          <p:cNvPr id="8" name="Text 6"/>
          <p:cNvSpPr/>
          <p:nvPr/>
        </p:nvSpPr>
        <p:spPr>
          <a:xfrm>
            <a:off x="3401616" y="2653427"/>
            <a:ext cx="722828" cy="1451610"/>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Spotify Streams</a:t>
            </a:r>
            <a:endParaRPr lang="en-US" sz="1750" dirty="0"/>
          </a:p>
        </p:txBody>
      </p:sp>
      <p:sp>
        <p:nvSpPr>
          <p:cNvPr id="9" name="Text 7"/>
          <p:cNvSpPr/>
          <p:nvPr/>
        </p:nvSpPr>
        <p:spPr>
          <a:xfrm>
            <a:off x="4585692" y="2653427"/>
            <a:ext cx="722828" cy="1088708"/>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Playlist Count</a:t>
            </a:r>
            <a:endParaRPr lang="en-US" sz="1750" dirty="0"/>
          </a:p>
        </p:txBody>
      </p:sp>
      <p:sp>
        <p:nvSpPr>
          <p:cNvPr id="10" name="Text 8"/>
          <p:cNvSpPr/>
          <p:nvPr/>
        </p:nvSpPr>
        <p:spPr>
          <a:xfrm>
            <a:off x="5769769" y="2653427"/>
            <a:ext cx="722828" cy="1088708"/>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Playlist Reach</a:t>
            </a:r>
            <a:endParaRPr lang="en-US" sz="1750" dirty="0"/>
          </a:p>
        </p:txBody>
      </p:sp>
      <p:sp>
        <p:nvSpPr>
          <p:cNvPr id="11" name="Text 9"/>
          <p:cNvSpPr/>
          <p:nvPr/>
        </p:nvSpPr>
        <p:spPr>
          <a:xfrm>
            <a:off x="6953845" y="2653427"/>
            <a:ext cx="722828" cy="1451610"/>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Spotify Popularity</a:t>
            </a:r>
            <a:endParaRPr lang="en-US" sz="1750" dirty="0"/>
          </a:p>
        </p:txBody>
      </p:sp>
      <p:sp>
        <p:nvSpPr>
          <p:cNvPr id="12" name="Text 10"/>
          <p:cNvSpPr/>
          <p:nvPr/>
        </p:nvSpPr>
        <p:spPr>
          <a:xfrm>
            <a:off x="8137922" y="2653427"/>
            <a:ext cx="722828" cy="1088708"/>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YouTube Views</a:t>
            </a:r>
            <a:endParaRPr lang="en-US" sz="1750" dirty="0"/>
          </a:p>
        </p:txBody>
      </p:sp>
      <p:sp>
        <p:nvSpPr>
          <p:cNvPr id="13" name="Text 11"/>
          <p:cNvSpPr/>
          <p:nvPr/>
        </p:nvSpPr>
        <p:spPr>
          <a:xfrm>
            <a:off x="9321998" y="2653427"/>
            <a:ext cx="722828" cy="725805"/>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TikTok Views</a:t>
            </a:r>
            <a:endParaRPr lang="en-US" sz="1750" dirty="0"/>
          </a:p>
        </p:txBody>
      </p:sp>
      <p:sp>
        <p:nvSpPr>
          <p:cNvPr id="14" name="Text 12"/>
          <p:cNvSpPr/>
          <p:nvPr/>
        </p:nvSpPr>
        <p:spPr>
          <a:xfrm>
            <a:off x="10506075" y="2653427"/>
            <a:ext cx="722828" cy="1451610"/>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Shazam Counts</a:t>
            </a:r>
            <a:endParaRPr lang="en-US" sz="1750" dirty="0"/>
          </a:p>
        </p:txBody>
      </p:sp>
      <p:sp>
        <p:nvSpPr>
          <p:cNvPr id="15" name="Text 13"/>
          <p:cNvSpPr/>
          <p:nvPr/>
        </p:nvSpPr>
        <p:spPr>
          <a:xfrm>
            <a:off x="11690152" y="2653427"/>
            <a:ext cx="722828" cy="1088708"/>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Explicit Track</a:t>
            </a:r>
            <a:endParaRPr lang="en-US" sz="1750" dirty="0"/>
          </a:p>
        </p:txBody>
      </p:sp>
      <p:sp>
        <p:nvSpPr>
          <p:cNvPr id="16" name="Text 14"/>
          <p:cNvSpPr/>
          <p:nvPr/>
        </p:nvSpPr>
        <p:spPr>
          <a:xfrm>
            <a:off x="12874228" y="2653427"/>
            <a:ext cx="726638" cy="725805"/>
          </a:xfrm>
          <a:prstGeom prst="rect">
            <a:avLst/>
          </a:prstGeom>
          <a:noFill/>
          <a:ln/>
        </p:spPr>
        <p:txBody>
          <a:bodyPr wrap="square" lIns="0" tIns="0" rIns="0" bIns="0" rtlCol="0" anchor="t"/>
          <a:lstStyle/>
          <a:p>
            <a:pPr marL="0" indent="0" algn="l">
              <a:lnSpc>
                <a:spcPts val="2850"/>
              </a:lnSpc>
              <a:buNone/>
            </a:pPr>
            <a:r>
              <a:rPr lang="en-US" sz="1750" b="1" dirty="0">
                <a:solidFill>
                  <a:srgbClr val="5B5F71"/>
                </a:solidFill>
                <a:latin typeface="Instrument Sans Medium" pitchFamily="34" charset="0"/>
                <a:ea typeface="Instrument Sans Medium" pitchFamily="34" charset="-122"/>
                <a:cs typeface="Instrument Sans Medium" pitchFamily="34" charset="-120"/>
              </a:rPr>
              <a:t>Popular</a:t>
            </a:r>
            <a:endParaRPr lang="en-US" sz="1750" dirty="0"/>
          </a:p>
        </p:txBody>
      </p:sp>
      <p:sp>
        <p:nvSpPr>
          <p:cNvPr id="17" name="Shape 15"/>
          <p:cNvSpPr/>
          <p:nvPr/>
        </p:nvSpPr>
        <p:spPr>
          <a:xfrm>
            <a:off x="801410" y="4248745"/>
            <a:ext cx="13026271" cy="650319"/>
          </a:xfrm>
          <a:prstGeom prst="rect">
            <a:avLst/>
          </a:prstGeom>
          <a:solidFill>
            <a:srgbClr val="000000">
              <a:alpha val="4000"/>
            </a:srgbClr>
          </a:solidFill>
          <a:ln/>
        </p:spPr>
      </p:sp>
      <p:sp>
        <p:nvSpPr>
          <p:cNvPr id="18" name="Text 16"/>
          <p:cNvSpPr/>
          <p:nvPr/>
        </p:nvSpPr>
        <p:spPr>
          <a:xfrm>
            <a:off x="1029653" y="4392454"/>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a:t>
            </a:r>
            <a:endParaRPr lang="en-US" sz="1750" dirty="0"/>
          </a:p>
        </p:txBody>
      </p:sp>
      <p:sp>
        <p:nvSpPr>
          <p:cNvPr id="19" name="Text 17"/>
          <p:cNvSpPr/>
          <p:nvPr/>
        </p:nvSpPr>
        <p:spPr>
          <a:xfrm>
            <a:off x="2217539"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95</a:t>
            </a:r>
            <a:endParaRPr lang="en-US" sz="1750" dirty="0"/>
          </a:p>
        </p:txBody>
      </p:sp>
      <p:sp>
        <p:nvSpPr>
          <p:cNvPr id="20" name="Text 18"/>
          <p:cNvSpPr/>
          <p:nvPr/>
        </p:nvSpPr>
        <p:spPr>
          <a:xfrm>
            <a:off x="3401616"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1.5B</a:t>
            </a:r>
            <a:endParaRPr lang="en-US" sz="1750" dirty="0"/>
          </a:p>
        </p:txBody>
      </p:sp>
      <p:sp>
        <p:nvSpPr>
          <p:cNvPr id="21" name="Text 19"/>
          <p:cNvSpPr/>
          <p:nvPr/>
        </p:nvSpPr>
        <p:spPr>
          <a:xfrm>
            <a:off x="4585692"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1200</a:t>
            </a:r>
            <a:endParaRPr lang="en-US" sz="1750" dirty="0"/>
          </a:p>
        </p:txBody>
      </p:sp>
      <p:sp>
        <p:nvSpPr>
          <p:cNvPr id="22" name="Text 20"/>
          <p:cNvSpPr/>
          <p:nvPr/>
        </p:nvSpPr>
        <p:spPr>
          <a:xfrm>
            <a:off x="5769769"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250M</a:t>
            </a:r>
            <a:endParaRPr lang="en-US" sz="1750" dirty="0"/>
          </a:p>
        </p:txBody>
      </p:sp>
      <p:sp>
        <p:nvSpPr>
          <p:cNvPr id="23" name="Text 21"/>
          <p:cNvSpPr/>
          <p:nvPr/>
        </p:nvSpPr>
        <p:spPr>
          <a:xfrm>
            <a:off x="6953845"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89</a:t>
            </a:r>
            <a:endParaRPr lang="en-US" sz="1750" dirty="0"/>
          </a:p>
        </p:txBody>
      </p:sp>
      <p:sp>
        <p:nvSpPr>
          <p:cNvPr id="24" name="Text 22"/>
          <p:cNvSpPr/>
          <p:nvPr/>
        </p:nvSpPr>
        <p:spPr>
          <a:xfrm>
            <a:off x="8137922"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500M</a:t>
            </a:r>
            <a:endParaRPr lang="en-US" sz="1750" dirty="0"/>
          </a:p>
        </p:txBody>
      </p:sp>
      <p:sp>
        <p:nvSpPr>
          <p:cNvPr id="25" name="Text 23"/>
          <p:cNvSpPr/>
          <p:nvPr/>
        </p:nvSpPr>
        <p:spPr>
          <a:xfrm>
            <a:off x="9321998"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1.2B</a:t>
            </a:r>
            <a:endParaRPr lang="en-US" sz="1750" dirty="0"/>
          </a:p>
        </p:txBody>
      </p:sp>
      <p:sp>
        <p:nvSpPr>
          <p:cNvPr id="26" name="Text 24"/>
          <p:cNvSpPr/>
          <p:nvPr/>
        </p:nvSpPr>
        <p:spPr>
          <a:xfrm>
            <a:off x="10506075"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15M</a:t>
            </a:r>
            <a:endParaRPr lang="en-US" sz="1750" dirty="0"/>
          </a:p>
        </p:txBody>
      </p:sp>
      <p:sp>
        <p:nvSpPr>
          <p:cNvPr id="27" name="Text 25"/>
          <p:cNvSpPr/>
          <p:nvPr/>
        </p:nvSpPr>
        <p:spPr>
          <a:xfrm>
            <a:off x="11690152" y="4392454"/>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False</a:t>
            </a:r>
            <a:endParaRPr lang="en-US" sz="1750" dirty="0"/>
          </a:p>
        </p:txBody>
      </p:sp>
      <p:sp>
        <p:nvSpPr>
          <p:cNvPr id="28" name="Text 26"/>
          <p:cNvSpPr/>
          <p:nvPr/>
        </p:nvSpPr>
        <p:spPr>
          <a:xfrm>
            <a:off x="12874228" y="4392454"/>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a:t>
            </a:r>
            <a:endParaRPr lang="en-US" sz="1750" dirty="0"/>
          </a:p>
        </p:txBody>
      </p:sp>
      <p:sp>
        <p:nvSpPr>
          <p:cNvPr id="29" name="Shape 27"/>
          <p:cNvSpPr/>
          <p:nvPr/>
        </p:nvSpPr>
        <p:spPr>
          <a:xfrm>
            <a:off x="801410" y="4899065"/>
            <a:ext cx="13026271" cy="650319"/>
          </a:xfrm>
          <a:prstGeom prst="rect">
            <a:avLst/>
          </a:prstGeom>
          <a:solidFill>
            <a:srgbClr val="FFFFFF">
              <a:alpha val="4000"/>
            </a:srgbClr>
          </a:solidFill>
          <a:ln/>
        </p:spPr>
      </p:sp>
      <p:sp>
        <p:nvSpPr>
          <p:cNvPr id="30" name="Text 28"/>
          <p:cNvSpPr/>
          <p:nvPr/>
        </p:nvSpPr>
        <p:spPr>
          <a:xfrm>
            <a:off x="1029653" y="5042773"/>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5</a:t>
            </a:r>
            <a:endParaRPr lang="en-US" sz="1750" dirty="0"/>
          </a:p>
        </p:txBody>
      </p:sp>
      <p:sp>
        <p:nvSpPr>
          <p:cNvPr id="31" name="Text 29"/>
          <p:cNvSpPr/>
          <p:nvPr/>
        </p:nvSpPr>
        <p:spPr>
          <a:xfrm>
            <a:off x="2217539"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88</a:t>
            </a:r>
            <a:endParaRPr lang="en-US" sz="1750" dirty="0"/>
          </a:p>
        </p:txBody>
      </p:sp>
      <p:sp>
        <p:nvSpPr>
          <p:cNvPr id="32" name="Text 30"/>
          <p:cNvSpPr/>
          <p:nvPr/>
        </p:nvSpPr>
        <p:spPr>
          <a:xfrm>
            <a:off x="3401616"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800M</a:t>
            </a:r>
            <a:endParaRPr lang="en-US" sz="1750" dirty="0"/>
          </a:p>
        </p:txBody>
      </p:sp>
      <p:sp>
        <p:nvSpPr>
          <p:cNvPr id="33" name="Text 31"/>
          <p:cNvSpPr/>
          <p:nvPr/>
        </p:nvSpPr>
        <p:spPr>
          <a:xfrm>
            <a:off x="4585692"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900</a:t>
            </a:r>
            <a:endParaRPr lang="en-US" sz="1750" dirty="0"/>
          </a:p>
        </p:txBody>
      </p:sp>
      <p:sp>
        <p:nvSpPr>
          <p:cNvPr id="34" name="Text 32"/>
          <p:cNvSpPr/>
          <p:nvPr/>
        </p:nvSpPr>
        <p:spPr>
          <a:xfrm>
            <a:off x="5769769"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180M</a:t>
            </a:r>
            <a:endParaRPr lang="en-US" sz="1750" dirty="0"/>
          </a:p>
        </p:txBody>
      </p:sp>
      <p:sp>
        <p:nvSpPr>
          <p:cNvPr id="35" name="Text 33"/>
          <p:cNvSpPr/>
          <p:nvPr/>
        </p:nvSpPr>
        <p:spPr>
          <a:xfrm>
            <a:off x="6953845"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85</a:t>
            </a:r>
            <a:endParaRPr lang="en-US" sz="1750" dirty="0"/>
          </a:p>
        </p:txBody>
      </p:sp>
      <p:sp>
        <p:nvSpPr>
          <p:cNvPr id="36" name="Text 34"/>
          <p:cNvSpPr/>
          <p:nvPr/>
        </p:nvSpPr>
        <p:spPr>
          <a:xfrm>
            <a:off x="8137922"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300M</a:t>
            </a:r>
            <a:endParaRPr lang="en-US" sz="1750" dirty="0"/>
          </a:p>
        </p:txBody>
      </p:sp>
      <p:sp>
        <p:nvSpPr>
          <p:cNvPr id="37" name="Text 35"/>
          <p:cNvSpPr/>
          <p:nvPr/>
        </p:nvSpPr>
        <p:spPr>
          <a:xfrm>
            <a:off x="9321998"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900M</a:t>
            </a:r>
            <a:endParaRPr lang="en-US" sz="1750" dirty="0"/>
          </a:p>
        </p:txBody>
      </p:sp>
      <p:sp>
        <p:nvSpPr>
          <p:cNvPr id="38" name="Text 36"/>
          <p:cNvSpPr/>
          <p:nvPr/>
        </p:nvSpPr>
        <p:spPr>
          <a:xfrm>
            <a:off x="10506075"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10M</a:t>
            </a:r>
            <a:endParaRPr lang="en-US" sz="1750" dirty="0"/>
          </a:p>
        </p:txBody>
      </p:sp>
      <p:sp>
        <p:nvSpPr>
          <p:cNvPr id="39" name="Text 37"/>
          <p:cNvSpPr/>
          <p:nvPr/>
        </p:nvSpPr>
        <p:spPr>
          <a:xfrm>
            <a:off x="11690152" y="504277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True</a:t>
            </a:r>
            <a:endParaRPr lang="en-US" sz="1750" dirty="0"/>
          </a:p>
        </p:txBody>
      </p:sp>
      <p:sp>
        <p:nvSpPr>
          <p:cNvPr id="40" name="Text 38"/>
          <p:cNvSpPr/>
          <p:nvPr/>
        </p:nvSpPr>
        <p:spPr>
          <a:xfrm>
            <a:off x="12874228" y="5042773"/>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a:t>
            </a:r>
            <a:endParaRPr lang="en-US" sz="1750" dirty="0"/>
          </a:p>
        </p:txBody>
      </p:sp>
      <p:sp>
        <p:nvSpPr>
          <p:cNvPr id="41" name="Shape 39"/>
          <p:cNvSpPr/>
          <p:nvPr/>
        </p:nvSpPr>
        <p:spPr>
          <a:xfrm>
            <a:off x="801410" y="5549384"/>
            <a:ext cx="13026271" cy="650319"/>
          </a:xfrm>
          <a:prstGeom prst="rect">
            <a:avLst/>
          </a:prstGeom>
          <a:solidFill>
            <a:srgbClr val="000000">
              <a:alpha val="4000"/>
            </a:srgbClr>
          </a:solidFill>
          <a:ln/>
        </p:spPr>
      </p:sp>
      <p:sp>
        <p:nvSpPr>
          <p:cNvPr id="42" name="Text 40"/>
          <p:cNvSpPr/>
          <p:nvPr/>
        </p:nvSpPr>
        <p:spPr>
          <a:xfrm>
            <a:off x="1029653" y="5693093"/>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12</a:t>
            </a:r>
            <a:endParaRPr lang="en-US" sz="1750" dirty="0"/>
          </a:p>
        </p:txBody>
      </p:sp>
      <p:sp>
        <p:nvSpPr>
          <p:cNvPr id="43" name="Text 41"/>
          <p:cNvSpPr/>
          <p:nvPr/>
        </p:nvSpPr>
        <p:spPr>
          <a:xfrm>
            <a:off x="2217539"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70</a:t>
            </a:r>
            <a:endParaRPr lang="en-US" sz="1750" dirty="0"/>
          </a:p>
        </p:txBody>
      </p:sp>
      <p:sp>
        <p:nvSpPr>
          <p:cNvPr id="44" name="Text 42"/>
          <p:cNvSpPr/>
          <p:nvPr/>
        </p:nvSpPr>
        <p:spPr>
          <a:xfrm>
            <a:off x="3401616"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300M</a:t>
            </a:r>
            <a:endParaRPr lang="en-US" sz="1750" dirty="0"/>
          </a:p>
        </p:txBody>
      </p:sp>
      <p:sp>
        <p:nvSpPr>
          <p:cNvPr id="45" name="Text 43"/>
          <p:cNvSpPr/>
          <p:nvPr/>
        </p:nvSpPr>
        <p:spPr>
          <a:xfrm>
            <a:off x="4585692"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350</a:t>
            </a:r>
            <a:endParaRPr lang="en-US" sz="1750" dirty="0"/>
          </a:p>
        </p:txBody>
      </p:sp>
      <p:sp>
        <p:nvSpPr>
          <p:cNvPr id="46" name="Text 44"/>
          <p:cNvSpPr/>
          <p:nvPr/>
        </p:nvSpPr>
        <p:spPr>
          <a:xfrm>
            <a:off x="5769769"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70M</a:t>
            </a:r>
            <a:endParaRPr lang="en-US" sz="1750" dirty="0"/>
          </a:p>
        </p:txBody>
      </p:sp>
      <p:sp>
        <p:nvSpPr>
          <p:cNvPr id="47" name="Text 45"/>
          <p:cNvSpPr/>
          <p:nvPr/>
        </p:nvSpPr>
        <p:spPr>
          <a:xfrm>
            <a:off x="6953845"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75</a:t>
            </a:r>
            <a:endParaRPr lang="en-US" sz="1750" dirty="0"/>
          </a:p>
        </p:txBody>
      </p:sp>
      <p:sp>
        <p:nvSpPr>
          <p:cNvPr id="48" name="Text 46"/>
          <p:cNvSpPr/>
          <p:nvPr/>
        </p:nvSpPr>
        <p:spPr>
          <a:xfrm>
            <a:off x="8137922"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100M</a:t>
            </a:r>
            <a:endParaRPr lang="en-US" sz="1750" dirty="0"/>
          </a:p>
        </p:txBody>
      </p:sp>
      <p:sp>
        <p:nvSpPr>
          <p:cNvPr id="49" name="Text 47"/>
          <p:cNvSpPr/>
          <p:nvPr/>
        </p:nvSpPr>
        <p:spPr>
          <a:xfrm>
            <a:off x="9321998"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250M</a:t>
            </a:r>
            <a:endParaRPr lang="en-US" sz="1750" dirty="0"/>
          </a:p>
        </p:txBody>
      </p:sp>
      <p:sp>
        <p:nvSpPr>
          <p:cNvPr id="50" name="Text 48"/>
          <p:cNvSpPr/>
          <p:nvPr/>
        </p:nvSpPr>
        <p:spPr>
          <a:xfrm>
            <a:off x="10506075"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3M</a:t>
            </a:r>
            <a:endParaRPr lang="en-US" sz="1750" dirty="0"/>
          </a:p>
        </p:txBody>
      </p:sp>
      <p:sp>
        <p:nvSpPr>
          <p:cNvPr id="51" name="Text 49"/>
          <p:cNvSpPr/>
          <p:nvPr/>
        </p:nvSpPr>
        <p:spPr>
          <a:xfrm>
            <a:off x="11690152" y="5693093"/>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False</a:t>
            </a:r>
            <a:endParaRPr lang="en-US" sz="1750" dirty="0"/>
          </a:p>
        </p:txBody>
      </p:sp>
      <p:sp>
        <p:nvSpPr>
          <p:cNvPr id="52" name="Text 50"/>
          <p:cNvSpPr/>
          <p:nvPr/>
        </p:nvSpPr>
        <p:spPr>
          <a:xfrm>
            <a:off x="12874228" y="5693093"/>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0</a:t>
            </a:r>
            <a:endParaRPr lang="en-US" sz="1750" dirty="0"/>
          </a:p>
        </p:txBody>
      </p:sp>
      <p:sp>
        <p:nvSpPr>
          <p:cNvPr id="53" name="Shape 51"/>
          <p:cNvSpPr/>
          <p:nvPr/>
        </p:nvSpPr>
        <p:spPr>
          <a:xfrm>
            <a:off x="801410" y="6199703"/>
            <a:ext cx="13026271" cy="650319"/>
          </a:xfrm>
          <a:prstGeom prst="rect">
            <a:avLst/>
          </a:prstGeom>
          <a:solidFill>
            <a:srgbClr val="FFFFFF">
              <a:alpha val="4000"/>
            </a:srgbClr>
          </a:solidFill>
          <a:ln/>
        </p:spPr>
      </p:sp>
      <p:sp>
        <p:nvSpPr>
          <p:cNvPr id="54" name="Text 52"/>
          <p:cNvSpPr/>
          <p:nvPr/>
        </p:nvSpPr>
        <p:spPr>
          <a:xfrm>
            <a:off x="1029653" y="6343412"/>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a:t>
            </a:r>
            <a:endParaRPr lang="en-US" sz="1750" dirty="0"/>
          </a:p>
        </p:txBody>
      </p:sp>
      <p:sp>
        <p:nvSpPr>
          <p:cNvPr id="55" name="Text 53"/>
          <p:cNvSpPr/>
          <p:nvPr/>
        </p:nvSpPr>
        <p:spPr>
          <a:xfrm>
            <a:off x="2217539"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92</a:t>
            </a:r>
            <a:endParaRPr lang="en-US" sz="1750" dirty="0"/>
          </a:p>
        </p:txBody>
      </p:sp>
      <p:sp>
        <p:nvSpPr>
          <p:cNvPr id="56" name="Text 54"/>
          <p:cNvSpPr/>
          <p:nvPr/>
        </p:nvSpPr>
        <p:spPr>
          <a:xfrm>
            <a:off x="3401616"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1.1B</a:t>
            </a:r>
            <a:endParaRPr lang="en-US" sz="1750" dirty="0"/>
          </a:p>
        </p:txBody>
      </p:sp>
      <p:sp>
        <p:nvSpPr>
          <p:cNvPr id="57" name="Text 55"/>
          <p:cNvSpPr/>
          <p:nvPr/>
        </p:nvSpPr>
        <p:spPr>
          <a:xfrm>
            <a:off x="4585692"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1100</a:t>
            </a:r>
            <a:endParaRPr lang="en-US" sz="1750" dirty="0"/>
          </a:p>
        </p:txBody>
      </p:sp>
      <p:sp>
        <p:nvSpPr>
          <p:cNvPr id="58" name="Text 56"/>
          <p:cNvSpPr/>
          <p:nvPr/>
        </p:nvSpPr>
        <p:spPr>
          <a:xfrm>
            <a:off x="5769769"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220M</a:t>
            </a:r>
            <a:endParaRPr lang="en-US" sz="1750" dirty="0"/>
          </a:p>
        </p:txBody>
      </p:sp>
      <p:sp>
        <p:nvSpPr>
          <p:cNvPr id="59" name="Text 57"/>
          <p:cNvSpPr/>
          <p:nvPr/>
        </p:nvSpPr>
        <p:spPr>
          <a:xfrm>
            <a:off x="6953845"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87</a:t>
            </a:r>
            <a:endParaRPr lang="en-US" sz="1750" dirty="0"/>
          </a:p>
        </p:txBody>
      </p:sp>
      <p:sp>
        <p:nvSpPr>
          <p:cNvPr id="60" name="Text 58"/>
          <p:cNvSpPr/>
          <p:nvPr/>
        </p:nvSpPr>
        <p:spPr>
          <a:xfrm>
            <a:off x="8137922"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450M</a:t>
            </a:r>
            <a:endParaRPr lang="en-US" sz="1750" dirty="0"/>
          </a:p>
        </p:txBody>
      </p:sp>
      <p:sp>
        <p:nvSpPr>
          <p:cNvPr id="61" name="Text 59"/>
          <p:cNvSpPr/>
          <p:nvPr/>
        </p:nvSpPr>
        <p:spPr>
          <a:xfrm>
            <a:off x="9321998"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1.0B</a:t>
            </a:r>
            <a:endParaRPr lang="en-US" sz="1750" dirty="0"/>
          </a:p>
        </p:txBody>
      </p:sp>
      <p:sp>
        <p:nvSpPr>
          <p:cNvPr id="62" name="Text 60"/>
          <p:cNvSpPr/>
          <p:nvPr/>
        </p:nvSpPr>
        <p:spPr>
          <a:xfrm>
            <a:off x="10506075"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13M</a:t>
            </a:r>
            <a:endParaRPr lang="en-US" sz="1750" dirty="0"/>
          </a:p>
        </p:txBody>
      </p:sp>
      <p:sp>
        <p:nvSpPr>
          <p:cNvPr id="63" name="Text 61"/>
          <p:cNvSpPr/>
          <p:nvPr/>
        </p:nvSpPr>
        <p:spPr>
          <a:xfrm>
            <a:off x="11690152" y="6343412"/>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False</a:t>
            </a:r>
            <a:endParaRPr lang="en-US" sz="1750" dirty="0"/>
          </a:p>
        </p:txBody>
      </p:sp>
      <p:sp>
        <p:nvSpPr>
          <p:cNvPr id="64" name="Text 62"/>
          <p:cNvSpPr/>
          <p:nvPr/>
        </p:nvSpPr>
        <p:spPr>
          <a:xfrm>
            <a:off x="12874228" y="6343412"/>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a:t>
            </a:r>
            <a:endParaRPr lang="en-US" sz="1750" dirty="0"/>
          </a:p>
        </p:txBody>
      </p:sp>
      <p:sp>
        <p:nvSpPr>
          <p:cNvPr id="65" name="Shape 63"/>
          <p:cNvSpPr/>
          <p:nvPr/>
        </p:nvSpPr>
        <p:spPr>
          <a:xfrm>
            <a:off x="801410" y="6850023"/>
            <a:ext cx="13026271" cy="650319"/>
          </a:xfrm>
          <a:prstGeom prst="rect">
            <a:avLst/>
          </a:prstGeom>
          <a:solidFill>
            <a:srgbClr val="000000">
              <a:alpha val="4000"/>
            </a:srgbClr>
          </a:solidFill>
          <a:ln/>
        </p:spPr>
      </p:sp>
      <p:sp>
        <p:nvSpPr>
          <p:cNvPr id="66" name="Text 64"/>
          <p:cNvSpPr/>
          <p:nvPr/>
        </p:nvSpPr>
        <p:spPr>
          <a:xfrm>
            <a:off x="1029653" y="6993731"/>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20</a:t>
            </a:r>
            <a:endParaRPr lang="en-US" sz="1750" dirty="0"/>
          </a:p>
        </p:txBody>
      </p:sp>
      <p:sp>
        <p:nvSpPr>
          <p:cNvPr id="67" name="Text 65"/>
          <p:cNvSpPr/>
          <p:nvPr/>
        </p:nvSpPr>
        <p:spPr>
          <a:xfrm>
            <a:off x="2217539"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65</a:t>
            </a:r>
            <a:endParaRPr lang="en-US" sz="1750" dirty="0"/>
          </a:p>
        </p:txBody>
      </p:sp>
      <p:sp>
        <p:nvSpPr>
          <p:cNvPr id="68" name="Text 66"/>
          <p:cNvSpPr/>
          <p:nvPr/>
        </p:nvSpPr>
        <p:spPr>
          <a:xfrm>
            <a:off x="3401616"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150M</a:t>
            </a:r>
            <a:endParaRPr lang="en-US" sz="1750" dirty="0"/>
          </a:p>
        </p:txBody>
      </p:sp>
      <p:sp>
        <p:nvSpPr>
          <p:cNvPr id="69" name="Text 67"/>
          <p:cNvSpPr/>
          <p:nvPr/>
        </p:nvSpPr>
        <p:spPr>
          <a:xfrm>
            <a:off x="4585692"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200</a:t>
            </a:r>
            <a:endParaRPr lang="en-US" sz="1750" dirty="0"/>
          </a:p>
        </p:txBody>
      </p:sp>
      <p:sp>
        <p:nvSpPr>
          <p:cNvPr id="70" name="Text 68"/>
          <p:cNvSpPr/>
          <p:nvPr/>
        </p:nvSpPr>
        <p:spPr>
          <a:xfrm>
            <a:off x="5769769"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40M</a:t>
            </a:r>
            <a:endParaRPr lang="en-US" sz="1750" dirty="0"/>
          </a:p>
        </p:txBody>
      </p:sp>
      <p:sp>
        <p:nvSpPr>
          <p:cNvPr id="71" name="Text 69"/>
          <p:cNvSpPr/>
          <p:nvPr/>
        </p:nvSpPr>
        <p:spPr>
          <a:xfrm>
            <a:off x="6953845"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68</a:t>
            </a:r>
            <a:endParaRPr lang="en-US" sz="1750" dirty="0"/>
          </a:p>
        </p:txBody>
      </p:sp>
      <p:sp>
        <p:nvSpPr>
          <p:cNvPr id="72" name="Text 70"/>
          <p:cNvSpPr/>
          <p:nvPr/>
        </p:nvSpPr>
        <p:spPr>
          <a:xfrm>
            <a:off x="8137922"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50M</a:t>
            </a:r>
            <a:endParaRPr lang="en-US" sz="1750" dirty="0"/>
          </a:p>
        </p:txBody>
      </p:sp>
      <p:sp>
        <p:nvSpPr>
          <p:cNvPr id="73" name="Text 71"/>
          <p:cNvSpPr/>
          <p:nvPr/>
        </p:nvSpPr>
        <p:spPr>
          <a:xfrm>
            <a:off x="9321998"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120M</a:t>
            </a:r>
            <a:endParaRPr lang="en-US" sz="1750" dirty="0"/>
          </a:p>
        </p:txBody>
      </p:sp>
      <p:sp>
        <p:nvSpPr>
          <p:cNvPr id="74" name="Text 72"/>
          <p:cNvSpPr/>
          <p:nvPr/>
        </p:nvSpPr>
        <p:spPr>
          <a:xfrm>
            <a:off x="10506075"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1.5M</a:t>
            </a:r>
            <a:endParaRPr lang="en-US" sz="1750" dirty="0"/>
          </a:p>
        </p:txBody>
      </p:sp>
      <p:sp>
        <p:nvSpPr>
          <p:cNvPr id="75" name="Text 73"/>
          <p:cNvSpPr/>
          <p:nvPr/>
        </p:nvSpPr>
        <p:spPr>
          <a:xfrm>
            <a:off x="11690152" y="6993731"/>
            <a:ext cx="72282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True</a:t>
            </a:r>
            <a:endParaRPr lang="en-US" sz="1750" dirty="0"/>
          </a:p>
        </p:txBody>
      </p:sp>
      <p:sp>
        <p:nvSpPr>
          <p:cNvPr id="76" name="Text 74"/>
          <p:cNvSpPr/>
          <p:nvPr/>
        </p:nvSpPr>
        <p:spPr>
          <a:xfrm>
            <a:off x="12874228" y="6993731"/>
            <a:ext cx="726638"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0</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22540"/>
            <a:ext cx="5363408"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Key Visualizations &amp; Model Performance</a:t>
            </a:r>
            <a:endParaRPr lang="en-US" sz="2200" dirty="0"/>
          </a:p>
        </p:txBody>
      </p:sp>
      <p:sp>
        <p:nvSpPr>
          <p:cNvPr id="3" name="Text 1"/>
          <p:cNvSpPr/>
          <p:nvPr/>
        </p:nvSpPr>
        <p:spPr>
          <a:xfrm>
            <a:off x="396835" y="722233"/>
            <a:ext cx="3427928" cy="283488"/>
          </a:xfrm>
          <a:prstGeom prst="rect">
            <a:avLst/>
          </a:prstGeom>
          <a:noFill/>
          <a:ln/>
        </p:spPr>
        <p:txBody>
          <a:bodyPr wrap="none" lIns="0" tIns="0" rIns="0" bIns="0" rtlCol="0" anchor="t"/>
          <a:lstStyle/>
          <a:p>
            <a:pPr marL="0" indent="0" algn="l">
              <a:lnSpc>
                <a:spcPts val="2200"/>
              </a:lnSpc>
              <a:buNone/>
            </a:pPr>
            <a:r>
              <a:rPr lang="en-US" sz="1750" dirty="0">
                <a:solidFill>
                  <a:srgbClr val="505468"/>
                </a:solidFill>
                <a:latin typeface="Instrument Sans Semi Bold" pitchFamily="34" charset="0"/>
                <a:ea typeface="Instrument Sans Semi Bold" pitchFamily="34" charset="-122"/>
                <a:cs typeface="Instrument Sans Semi Bold" pitchFamily="34" charset="-120"/>
              </a:rPr>
              <a:t>Exploratory Data Analysis (EDA)</a:t>
            </a:r>
            <a:endParaRPr lang="en-US" sz="1750" dirty="0"/>
          </a:p>
        </p:txBody>
      </p:sp>
      <p:sp>
        <p:nvSpPr>
          <p:cNvPr id="4" name="Text 2"/>
          <p:cNvSpPr/>
          <p:nvPr/>
        </p:nvSpPr>
        <p:spPr>
          <a:xfrm>
            <a:off x="396835" y="1175742"/>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pic>
        <p:nvPicPr>
          <p:cNvPr id="5" name="Image 0" descr="preencoded.png"/>
          <p:cNvPicPr>
            <a:picLocks noChangeAspect="1"/>
          </p:cNvPicPr>
          <p:nvPr/>
        </p:nvPicPr>
        <p:blipFill>
          <a:blip r:embed="rId3"/>
          <a:stretch>
            <a:fillRect/>
          </a:stretch>
        </p:blipFill>
        <p:spPr>
          <a:xfrm>
            <a:off x="396835" y="1612225"/>
            <a:ext cx="3692604" cy="2955727"/>
          </a:xfrm>
          <a:prstGeom prst="rect">
            <a:avLst/>
          </a:prstGeom>
        </p:spPr>
      </p:pic>
      <p:sp>
        <p:nvSpPr>
          <p:cNvPr id="6" name="Text 3"/>
          <p:cNvSpPr/>
          <p:nvPr/>
        </p:nvSpPr>
        <p:spPr>
          <a:xfrm>
            <a:off x="396835" y="4695468"/>
            <a:ext cx="6780014" cy="725805"/>
          </a:xfrm>
          <a:prstGeom prst="rect">
            <a:avLst/>
          </a:prstGeom>
          <a:noFill/>
          <a:ln/>
        </p:spPr>
        <p:txBody>
          <a:bodyPr wrap="squar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The correlation heatmap visualizes the relationships between key song metrics such as track score, playlist counts, and popularity. Strong positive correlations (e.g., between Apple Music and Deezer playlist counts) indicate platforms that behave similarly. Explicit Track has almost no correlation with popularity or playlist metrics, meaning explicit songs don’t significantly affect popularity.</a:t>
            </a:r>
            <a:endParaRPr lang="en-US" sz="850" dirty="0"/>
          </a:p>
        </p:txBody>
      </p:sp>
      <p:pic>
        <p:nvPicPr>
          <p:cNvPr id="7" name="Image 1" descr="preencoded.png"/>
          <p:cNvPicPr>
            <a:picLocks noChangeAspect="1"/>
          </p:cNvPicPr>
          <p:nvPr/>
        </p:nvPicPr>
        <p:blipFill>
          <a:blip r:embed="rId4"/>
          <a:stretch>
            <a:fillRect/>
          </a:stretch>
        </p:blipFill>
        <p:spPr>
          <a:xfrm>
            <a:off x="7461171" y="1612225"/>
            <a:ext cx="3125153" cy="1286351"/>
          </a:xfrm>
          <a:prstGeom prst="rect">
            <a:avLst/>
          </a:prstGeom>
        </p:spPr>
      </p:pic>
      <p:sp>
        <p:nvSpPr>
          <p:cNvPr id="8" name="Text 4"/>
          <p:cNvSpPr/>
          <p:nvPr/>
        </p:nvSpPr>
        <p:spPr>
          <a:xfrm>
            <a:off x="7461171" y="3026093"/>
            <a:ext cx="6780014" cy="362903"/>
          </a:xfrm>
          <a:prstGeom prst="rect">
            <a:avLst/>
          </a:prstGeom>
          <a:noFill/>
          <a:ln/>
        </p:spPr>
        <p:txBody>
          <a:bodyPr wrap="squar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displays the </a:t>
            </a:r>
            <a:r>
              <a:rPr lang="en-US" sz="850" b="1" dirty="0">
                <a:solidFill>
                  <a:srgbClr val="5B5F71"/>
                </a:solidFill>
                <a:latin typeface="Instrument Sans Medium" pitchFamily="34" charset="0"/>
                <a:ea typeface="Instrument Sans Medium" pitchFamily="34" charset="-122"/>
                <a:cs typeface="Instrument Sans Medium" pitchFamily="34" charset="-120"/>
              </a:rPr>
              <a:t>Top 10 most-streamed songs on Spotify</a:t>
            </a:r>
            <a:r>
              <a:rPr lang="en-US" sz="850" dirty="0">
                <a:solidFill>
                  <a:srgbClr val="5B5F71"/>
                </a:solidFill>
                <a:latin typeface="Instrument Sans Medium" pitchFamily="34" charset="0"/>
                <a:ea typeface="Instrument Sans Medium" pitchFamily="34" charset="-122"/>
                <a:cs typeface="Instrument Sans Medium" pitchFamily="34" charset="-120"/>
              </a:rPr>
              <a:t>, ranked by their total stream counts. It visually compares which songs have achieved the highest global streaming numbers, highlighting their popularity and listener reach.</a:t>
            </a:r>
            <a:endParaRPr lang="en-US" sz="850" dirty="0"/>
          </a:p>
        </p:txBody>
      </p:sp>
      <p:sp>
        <p:nvSpPr>
          <p:cNvPr id="9" name="Text 5"/>
          <p:cNvSpPr/>
          <p:nvPr/>
        </p:nvSpPr>
        <p:spPr>
          <a:xfrm>
            <a:off x="396835" y="569333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05468"/>
                </a:solidFill>
                <a:latin typeface="Instrument Sans Semi Bold" pitchFamily="34" charset="0"/>
                <a:ea typeface="Instrument Sans Semi Bold" pitchFamily="34" charset="-122"/>
                <a:cs typeface="Instrument Sans Semi Bold" pitchFamily="34" charset="-120"/>
              </a:rPr>
              <a:t>Model Results</a:t>
            </a:r>
            <a:endParaRPr lang="en-US" sz="1750" dirty="0"/>
          </a:p>
        </p:txBody>
      </p:sp>
      <p:sp>
        <p:nvSpPr>
          <p:cNvPr id="10" name="Shape 6"/>
          <p:cNvSpPr/>
          <p:nvPr/>
        </p:nvSpPr>
        <p:spPr>
          <a:xfrm>
            <a:off x="396835" y="6203513"/>
            <a:ext cx="6372820" cy="141684"/>
          </a:xfrm>
          <a:prstGeom prst="roundRect">
            <a:avLst>
              <a:gd name="adj" fmla="val 33620"/>
            </a:avLst>
          </a:prstGeom>
          <a:solidFill>
            <a:srgbClr val="E2E3E9"/>
          </a:solidFill>
          <a:ln w="7620">
            <a:solidFill>
              <a:srgbClr val="C8C9CF"/>
            </a:solidFill>
            <a:prstDash val="solid"/>
          </a:ln>
        </p:spPr>
      </p:sp>
      <p:pic>
        <p:nvPicPr>
          <p:cNvPr id="11" name="Image 2" descr="preencoded.png"/>
          <p:cNvPicPr>
            <a:picLocks noChangeAspect="1"/>
          </p:cNvPicPr>
          <p:nvPr/>
        </p:nvPicPr>
        <p:blipFill>
          <a:blip r:embed="rId5"/>
          <a:stretch>
            <a:fillRect/>
          </a:stretch>
        </p:blipFill>
        <p:spPr>
          <a:xfrm>
            <a:off x="396835" y="6203513"/>
            <a:ext cx="5882045" cy="141684"/>
          </a:xfrm>
          <a:prstGeom prst="rect">
            <a:avLst/>
          </a:prstGeom>
        </p:spPr>
      </p:pic>
      <p:sp>
        <p:nvSpPr>
          <p:cNvPr id="12" name="Text 7"/>
          <p:cNvSpPr/>
          <p:nvPr/>
        </p:nvSpPr>
        <p:spPr>
          <a:xfrm>
            <a:off x="6854666" y="6203513"/>
            <a:ext cx="389692" cy="141684"/>
          </a:xfrm>
          <a:prstGeom prst="rect">
            <a:avLst/>
          </a:prstGeom>
          <a:noFill/>
          <a:ln/>
        </p:spPr>
        <p:txBody>
          <a:bodyPr wrap="none" lIns="0" tIns="0" rIns="0" bIns="0" rtlCol="0" anchor="t"/>
          <a:lstStyle/>
          <a:p>
            <a:pPr marL="0" indent="0" algn="l">
              <a:lnSpc>
                <a:spcPts val="11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92.3%</a:t>
            </a:r>
            <a:endParaRPr lang="en-US" sz="1100" dirty="0"/>
          </a:p>
        </p:txBody>
      </p:sp>
      <p:sp>
        <p:nvSpPr>
          <p:cNvPr id="13" name="Text 8"/>
          <p:cNvSpPr/>
          <p:nvPr/>
        </p:nvSpPr>
        <p:spPr>
          <a:xfrm>
            <a:off x="396835" y="6486882"/>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XGBoost Classifier</a:t>
            </a:r>
            <a:endParaRPr lang="en-US" sz="1100" dirty="0"/>
          </a:p>
        </p:txBody>
      </p:sp>
      <p:sp>
        <p:nvSpPr>
          <p:cNvPr id="14" name="Text 9"/>
          <p:cNvSpPr/>
          <p:nvPr/>
        </p:nvSpPr>
        <p:spPr>
          <a:xfrm>
            <a:off x="396835" y="6732032"/>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Testing Accuracy: 92.3%, F1 Score: 0.92</a:t>
            </a:r>
            <a:endParaRPr lang="en-US" sz="850" dirty="0"/>
          </a:p>
        </p:txBody>
      </p:sp>
      <p:sp>
        <p:nvSpPr>
          <p:cNvPr id="15" name="Shape 10"/>
          <p:cNvSpPr/>
          <p:nvPr/>
        </p:nvSpPr>
        <p:spPr>
          <a:xfrm>
            <a:off x="7386042" y="6203513"/>
            <a:ext cx="6355556" cy="141684"/>
          </a:xfrm>
          <a:prstGeom prst="roundRect">
            <a:avLst>
              <a:gd name="adj" fmla="val 33620"/>
            </a:avLst>
          </a:prstGeom>
          <a:solidFill>
            <a:srgbClr val="E2E3E9"/>
          </a:solidFill>
          <a:ln w="7620">
            <a:solidFill>
              <a:srgbClr val="C8C9CF"/>
            </a:solidFill>
            <a:prstDash val="solid"/>
          </a:ln>
        </p:spPr>
      </p:sp>
      <p:pic>
        <p:nvPicPr>
          <p:cNvPr id="16" name="Image 3" descr="preencoded.png"/>
          <p:cNvPicPr>
            <a:picLocks noChangeAspect="1"/>
          </p:cNvPicPr>
          <p:nvPr/>
        </p:nvPicPr>
        <p:blipFill>
          <a:blip r:embed="rId6"/>
          <a:stretch>
            <a:fillRect/>
          </a:stretch>
        </p:blipFill>
        <p:spPr>
          <a:xfrm>
            <a:off x="7386042" y="6203513"/>
            <a:ext cx="5777151" cy="141684"/>
          </a:xfrm>
          <a:prstGeom prst="rect">
            <a:avLst/>
          </a:prstGeom>
        </p:spPr>
      </p:pic>
      <p:sp>
        <p:nvSpPr>
          <p:cNvPr id="17" name="Text 11"/>
          <p:cNvSpPr/>
          <p:nvPr/>
        </p:nvSpPr>
        <p:spPr>
          <a:xfrm>
            <a:off x="13826609" y="6203513"/>
            <a:ext cx="406956" cy="141684"/>
          </a:xfrm>
          <a:prstGeom prst="rect">
            <a:avLst/>
          </a:prstGeom>
          <a:noFill/>
          <a:ln/>
        </p:spPr>
        <p:txBody>
          <a:bodyPr wrap="none" lIns="0" tIns="0" rIns="0" bIns="0" rtlCol="0" anchor="t"/>
          <a:lstStyle/>
          <a:p>
            <a:pPr marL="0" indent="0" algn="l">
              <a:lnSpc>
                <a:spcPts val="11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90.9%</a:t>
            </a:r>
            <a:endParaRPr lang="en-US" sz="1100" dirty="0"/>
          </a:p>
        </p:txBody>
      </p:sp>
      <p:sp>
        <p:nvSpPr>
          <p:cNvPr id="18" name="Text 12"/>
          <p:cNvSpPr/>
          <p:nvPr/>
        </p:nvSpPr>
        <p:spPr>
          <a:xfrm>
            <a:off x="7386042" y="6486882"/>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Random Forest</a:t>
            </a:r>
            <a:endParaRPr lang="en-US" sz="1100" dirty="0"/>
          </a:p>
        </p:txBody>
      </p:sp>
      <p:sp>
        <p:nvSpPr>
          <p:cNvPr id="19" name="Text 13"/>
          <p:cNvSpPr/>
          <p:nvPr/>
        </p:nvSpPr>
        <p:spPr>
          <a:xfrm>
            <a:off x="7386042" y="6732032"/>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Testing Accuracy: 90.9%, F1 Score: 0.91</a:t>
            </a:r>
            <a:endParaRPr lang="en-US" sz="850" dirty="0"/>
          </a:p>
        </p:txBody>
      </p:sp>
      <p:sp>
        <p:nvSpPr>
          <p:cNvPr id="20" name="Shape 14"/>
          <p:cNvSpPr/>
          <p:nvPr/>
        </p:nvSpPr>
        <p:spPr>
          <a:xfrm>
            <a:off x="396835" y="7196971"/>
            <a:ext cx="6490454" cy="141684"/>
          </a:xfrm>
          <a:prstGeom prst="roundRect">
            <a:avLst>
              <a:gd name="adj" fmla="val 33620"/>
            </a:avLst>
          </a:prstGeom>
          <a:solidFill>
            <a:srgbClr val="E2E3E9"/>
          </a:solidFill>
          <a:ln w="7620">
            <a:solidFill>
              <a:srgbClr val="C8C9CF"/>
            </a:solidFill>
            <a:prstDash val="solid"/>
          </a:ln>
        </p:spPr>
      </p:sp>
      <p:pic>
        <p:nvPicPr>
          <p:cNvPr id="21" name="Image 4" descr="preencoded.png"/>
          <p:cNvPicPr>
            <a:picLocks noChangeAspect="1"/>
          </p:cNvPicPr>
          <p:nvPr/>
        </p:nvPicPr>
        <p:blipFill>
          <a:blip r:embed="rId7"/>
          <a:stretch>
            <a:fillRect/>
          </a:stretch>
        </p:blipFill>
        <p:spPr>
          <a:xfrm>
            <a:off x="396835" y="7196971"/>
            <a:ext cx="5062538" cy="141684"/>
          </a:xfrm>
          <a:prstGeom prst="rect">
            <a:avLst/>
          </a:prstGeom>
        </p:spPr>
      </p:pic>
      <p:sp>
        <p:nvSpPr>
          <p:cNvPr id="22" name="Text 15"/>
          <p:cNvSpPr/>
          <p:nvPr/>
        </p:nvSpPr>
        <p:spPr>
          <a:xfrm>
            <a:off x="6972300" y="7196971"/>
            <a:ext cx="272058" cy="141684"/>
          </a:xfrm>
          <a:prstGeom prst="rect">
            <a:avLst/>
          </a:prstGeom>
          <a:noFill/>
          <a:ln/>
        </p:spPr>
        <p:txBody>
          <a:bodyPr wrap="none" lIns="0" tIns="0" rIns="0" bIns="0" rtlCol="0" anchor="t"/>
          <a:lstStyle/>
          <a:p>
            <a:pPr marL="0" indent="0" algn="l">
              <a:lnSpc>
                <a:spcPts val="11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78%</a:t>
            </a:r>
            <a:endParaRPr lang="en-US" sz="1100" dirty="0"/>
          </a:p>
        </p:txBody>
      </p:sp>
      <p:sp>
        <p:nvSpPr>
          <p:cNvPr id="23" name="Text 16"/>
          <p:cNvSpPr/>
          <p:nvPr/>
        </p:nvSpPr>
        <p:spPr>
          <a:xfrm>
            <a:off x="396835" y="7480340"/>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Logistic Regression</a:t>
            </a:r>
            <a:endParaRPr lang="en-US" sz="1100" dirty="0"/>
          </a:p>
        </p:txBody>
      </p:sp>
      <p:sp>
        <p:nvSpPr>
          <p:cNvPr id="24" name="Text 17"/>
          <p:cNvSpPr/>
          <p:nvPr/>
        </p:nvSpPr>
        <p:spPr>
          <a:xfrm>
            <a:off x="396835" y="7725489"/>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Testing Accuracy: ~78%</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502503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Model Comparison and User Interface</a:t>
            </a:r>
            <a:endParaRPr lang="en-US" sz="2200" dirty="0"/>
          </a:p>
        </p:txBody>
      </p:sp>
      <p:sp>
        <p:nvSpPr>
          <p:cNvPr id="3" name="Text 1"/>
          <p:cNvSpPr/>
          <p:nvPr/>
        </p:nvSpPr>
        <p:spPr>
          <a:xfrm>
            <a:off x="396835" y="711518"/>
            <a:ext cx="2446496" cy="283488"/>
          </a:xfrm>
          <a:prstGeom prst="rect">
            <a:avLst/>
          </a:prstGeom>
          <a:noFill/>
          <a:ln/>
        </p:spPr>
        <p:txBody>
          <a:bodyPr wrap="none" lIns="0" tIns="0" rIns="0" bIns="0" rtlCol="0" anchor="t"/>
          <a:lstStyle/>
          <a:p>
            <a:pPr marL="0" indent="0" algn="l">
              <a:lnSpc>
                <a:spcPts val="2200"/>
              </a:lnSpc>
              <a:buNone/>
            </a:pPr>
            <a:r>
              <a:rPr lang="en-US" sz="1750" dirty="0">
                <a:solidFill>
                  <a:srgbClr val="505468"/>
                </a:solidFill>
                <a:latin typeface="Instrument Sans Semi Bold" pitchFamily="34" charset="0"/>
                <a:ea typeface="Instrument Sans Semi Bold" pitchFamily="34" charset="-122"/>
                <a:cs typeface="Instrument Sans Semi Bold" pitchFamily="34" charset="-120"/>
              </a:rPr>
              <a:t>Performance Overview</a:t>
            </a:r>
            <a:endParaRPr lang="en-US" sz="1750" dirty="0"/>
          </a:p>
        </p:txBody>
      </p:sp>
      <p:sp>
        <p:nvSpPr>
          <p:cNvPr id="4" name="Shape 2"/>
          <p:cNvSpPr/>
          <p:nvPr/>
        </p:nvSpPr>
        <p:spPr>
          <a:xfrm>
            <a:off x="396835" y="1165027"/>
            <a:ext cx="13836729" cy="1013222"/>
          </a:xfrm>
          <a:prstGeom prst="roundRect">
            <a:avLst>
              <a:gd name="adj" fmla="val 4701"/>
            </a:avLst>
          </a:prstGeom>
          <a:noFill/>
          <a:ln w="7620">
            <a:solidFill>
              <a:srgbClr val="000000">
                <a:alpha val="8000"/>
              </a:srgbClr>
            </a:solidFill>
            <a:prstDash val="solid"/>
          </a:ln>
        </p:spPr>
      </p:sp>
      <p:sp>
        <p:nvSpPr>
          <p:cNvPr id="5" name="Shape 3"/>
          <p:cNvSpPr/>
          <p:nvPr/>
        </p:nvSpPr>
        <p:spPr>
          <a:xfrm>
            <a:off x="404455" y="1172647"/>
            <a:ext cx="13821489" cy="332661"/>
          </a:xfrm>
          <a:prstGeom prst="rect">
            <a:avLst/>
          </a:prstGeom>
          <a:solidFill>
            <a:srgbClr val="FFFFFF">
              <a:alpha val="4000"/>
            </a:srgbClr>
          </a:solidFill>
          <a:ln/>
        </p:spPr>
      </p:sp>
      <p:sp>
        <p:nvSpPr>
          <p:cNvPr id="6" name="Text 4"/>
          <p:cNvSpPr/>
          <p:nvPr/>
        </p:nvSpPr>
        <p:spPr>
          <a:xfrm>
            <a:off x="518041" y="1248251"/>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XGBoost</a:t>
            </a:r>
            <a:endParaRPr lang="en-US" sz="850" dirty="0"/>
          </a:p>
        </p:txBody>
      </p:sp>
      <p:sp>
        <p:nvSpPr>
          <p:cNvPr id="7" name="Text 5"/>
          <p:cNvSpPr/>
          <p:nvPr/>
        </p:nvSpPr>
        <p:spPr>
          <a:xfrm>
            <a:off x="3977164" y="1248251"/>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100%</a:t>
            </a:r>
            <a:endParaRPr lang="en-US" sz="850" dirty="0"/>
          </a:p>
        </p:txBody>
      </p:sp>
      <p:sp>
        <p:nvSpPr>
          <p:cNvPr id="8" name="Text 6"/>
          <p:cNvSpPr/>
          <p:nvPr/>
        </p:nvSpPr>
        <p:spPr>
          <a:xfrm>
            <a:off x="7432477" y="1248251"/>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92.3%</a:t>
            </a:r>
            <a:endParaRPr lang="en-US" sz="850" dirty="0"/>
          </a:p>
        </p:txBody>
      </p:sp>
      <p:sp>
        <p:nvSpPr>
          <p:cNvPr id="9" name="Text 7"/>
          <p:cNvSpPr/>
          <p:nvPr/>
        </p:nvSpPr>
        <p:spPr>
          <a:xfrm>
            <a:off x="10887789" y="1248251"/>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0.92</a:t>
            </a:r>
            <a:endParaRPr lang="en-US" sz="850" dirty="0"/>
          </a:p>
        </p:txBody>
      </p:sp>
      <p:sp>
        <p:nvSpPr>
          <p:cNvPr id="10" name="Shape 8"/>
          <p:cNvSpPr/>
          <p:nvPr/>
        </p:nvSpPr>
        <p:spPr>
          <a:xfrm>
            <a:off x="404455" y="1505307"/>
            <a:ext cx="13821489" cy="332661"/>
          </a:xfrm>
          <a:prstGeom prst="rect">
            <a:avLst/>
          </a:prstGeom>
          <a:solidFill>
            <a:srgbClr val="000000">
              <a:alpha val="4000"/>
            </a:srgbClr>
          </a:solidFill>
          <a:ln/>
        </p:spPr>
      </p:sp>
      <p:sp>
        <p:nvSpPr>
          <p:cNvPr id="11" name="Text 9"/>
          <p:cNvSpPr/>
          <p:nvPr/>
        </p:nvSpPr>
        <p:spPr>
          <a:xfrm>
            <a:off x="518041" y="1580912"/>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Random Forest</a:t>
            </a:r>
            <a:endParaRPr lang="en-US" sz="850" dirty="0"/>
          </a:p>
        </p:txBody>
      </p:sp>
      <p:sp>
        <p:nvSpPr>
          <p:cNvPr id="12" name="Text 10"/>
          <p:cNvSpPr/>
          <p:nvPr/>
        </p:nvSpPr>
        <p:spPr>
          <a:xfrm>
            <a:off x="3977164" y="1580912"/>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98–100%</a:t>
            </a:r>
            <a:endParaRPr lang="en-US" sz="850" dirty="0"/>
          </a:p>
        </p:txBody>
      </p:sp>
      <p:sp>
        <p:nvSpPr>
          <p:cNvPr id="13" name="Text 11"/>
          <p:cNvSpPr/>
          <p:nvPr/>
        </p:nvSpPr>
        <p:spPr>
          <a:xfrm>
            <a:off x="7432477" y="1580912"/>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90.9%</a:t>
            </a:r>
            <a:endParaRPr lang="en-US" sz="850" dirty="0"/>
          </a:p>
        </p:txBody>
      </p:sp>
      <p:sp>
        <p:nvSpPr>
          <p:cNvPr id="14" name="Text 12"/>
          <p:cNvSpPr/>
          <p:nvPr/>
        </p:nvSpPr>
        <p:spPr>
          <a:xfrm>
            <a:off x="10887789" y="1580912"/>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0.91</a:t>
            </a:r>
            <a:endParaRPr lang="en-US" sz="850" dirty="0"/>
          </a:p>
        </p:txBody>
      </p:sp>
      <p:sp>
        <p:nvSpPr>
          <p:cNvPr id="15" name="Shape 13"/>
          <p:cNvSpPr/>
          <p:nvPr/>
        </p:nvSpPr>
        <p:spPr>
          <a:xfrm>
            <a:off x="404455" y="1837968"/>
            <a:ext cx="13821489" cy="332661"/>
          </a:xfrm>
          <a:prstGeom prst="rect">
            <a:avLst/>
          </a:prstGeom>
          <a:solidFill>
            <a:srgbClr val="FFFFFF">
              <a:alpha val="4000"/>
            </a:srgbClr>
          </a:solidFill>
          <a:ln/>
        </p:spPr>
      </p:sp>
      <p:sp>
        <p:nvSpPr>
          <p:cNvPr id="16" name="Text 14"/>
          <p:cNvSpPr/>
          <p:nvPr/>
        </p:nvSpPr>
        <p:spPr>
          <a:xfrm>
            <a:off x="518041" y="1913572"/>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Logistic Regression</a:t>
            </a:r>
            <a:endParaRPr lang="en-US" sz="850" dirty="0"/>
          </a:p>
        </p:txBody>
      </p:sp>
      <p:sp>
        <p:nvSpPr>
          <p:cNvPr id="17" name="Text 15"/>
          <p:cNvSpPr/>
          <p:nvPr/>
        </p:nvSpPr>
        <p:spPr>
          <a:xfrm>
            <a:off x="3977164" y="1913572"/>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77%</a:t>
            </a:r>
            <a:endParaRPr lang="en-US" sz="850" dirty="0"/>
          </a:p>
        </p:txBody>
      </p:sp>
      <p:sp>
        <p:nvSpPr>
          <p:cNvPr id="18" name="Text 16"/>
          <p:cNvSpPr/>
          <p:nvPr/>
        </p:nvSpPr>
        <p:spPr>
          <a:xfrm>
            <a:off x="7432477" y="1913572"/>
            <a:ext cx="322099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76–80%</a:t>
            </a:r>
            <a:endParaRPr lang="en-US" sz="850" dirty="0"/>
          </a:p>
        </p:txBody>
      </p:sp>
      <p:sp>
        <p:nvSpPr>
          <p:cNvPr id="19" name="Text 17"/>
          <p:cNvSpPr/>
          <p:nvPr/>
        </p:nvSpPr>
        <p:spPr>
          <a:xfrm>
            <a:off x="10887789" y="1913572"/>
            <a:ext cx="3224808"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0.78</a:t>
            </a:r>
            <a:endParaRPr lang="en-US" sz="850" dirty="0"/>
          </a:p>
        </p:txBody>
      </p:sp>
      <p:pic>
        <p:nvPicPr>
          <p:cNvPr id="20" name="Image 0" descr="preencoded.png"/>
          <p:cNvPicPr>
            <a:picLocks noChangeAspect="1"/>
          </p:cNvPicPr>
          <p:nvPr/>
        </p:nvPicPr>
        <p:blipFill>
          <a:blip r:embed="rId3"/>
          <a:stretch>
            <a:fillRect/>
          </a:stretch>
        </p:blipFill>
        <p:spPr>
          <a:xfrm>
            <a:off x="404455" y="2340651"/>
            <a:ext cx="6986945" cy="3740812"/>
          </a:xfrm>
          <a:prstGeom prst="rect">
            <a:avLst/>
          </a:prstGeom>
        </p:spPr>
      </p:pic>
      <p:sp>
        <p:nvSpPr>
          <p:cNvPr id="21" name="Shape 18"/>
          <p:cNvSpPr/>
          <p:nvPr/>
        </p:nvSpPr>
        <p:spPr>
          <a:xfrm>
            <a:off x="2843331" y="6316028"/>
            <a:ext cx="113348" cy="113348"/>
          </a:xfrm>
          <a:prstGeom prst="roundRect">
            <a:avLst>
              <a:gd name="adj" fmla="val 16134"/>
            </a:avLst>
          </a:prstGeom>
          <a:solidFill>
            <a:srgbClr val="21232B"/>
          </a:solidFill>
          <a:ln/>
        </p:spPr>
      </p:sp>
      <p:sp>
        <p:nvSpPr>
          <p:cNvPr id="22" name="Text 19"/>
          <p:cNvSpPr/>
          <p:nvPr/>
        </p:nvSpPr>
        <p:spPr>
          <a:xfrm>
            <a:off x="3017639" y="6316028"/>
            <a:ext cx="941903" cy="113467"/>
          </a:xfrm>
          <a:prstGeom prst="rect">
            <a:avLst/>
          </a:prstGeom>
          <a:noFill/>
          <a:ln/>
        </p:spPr>
        <p:txBody>
          <a:bodyPr wrap="none" lIns="0" tIns="0" rIns="0" bIns="0" rtlCol="0" anchor="t"/>
          <a:lstStyle/>
          <a:p>
            <a:pPr marL="0" indent="0" algn="l">
              <a:lnSpc>
                <a:spcPts val="85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Training Accuracy</a:t>
            </a:r>
            <a:endParaRPr lang="en-US" sz="850" dirty="0"/>
          </a:p>
        </p:txBody>
      </p:sp>
      <p:sp>
        <p:nvSpPr>
          <p:cNvPr id="23" name="Shape 20"/>
          <p:cNvSpPr/>
          <p:nvPr/>
        </p:nvSpPr>
        <p:spPr>
          <a:xfrm>
            <a:off x="4111942" y="6316028"/>
            <a:ext cx="113348" cy="113348"/>
          </a:xfrm>
          <a:prstGeom prst="roundRect">
            <a:avLst>
              <a:gd name="adj" fmla="val 16134"/>
            </a:avLst>
          </a:prstGeom>
          <a:solidFill>
            <a:srgbClr val="52566B"/>
          </a:solidFill>
          <a:ln/>
        </p:spPr>
      </p:sp>
      <p:sp>
        <p:nvSpPr>
          <p:cNvPr id="24" name="Text 21"/>
          <p:cNvSpPr/>
          <p:nvPr/>
        </p:nvSpPr>
        <p:spPr>
          <a:xfrm>
            <a:off x="4286250" y="6316028"/>
            <a:ext cx="906066" cy="113467"/>
          </a:xfrm>
          <a:prstGeom prst="rect">
            <a:avLst/>
          </a:prstGeom>
          <a:noFill/>
          <a:ln/>
        </p:spPr>
        <p:txBody>
          <a:bodyPr wrap="none" lIns="0" tIns="0" rIns="0" bIns="0" rtlCol="0" anchor="t"/>
          <a:lstStyle/>
          <a:p>
            <a:pPr marL="0" indent="0" algn="l">
              <a:lnSpc>
                <a:spcPts val="85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Testing Accuracy</a:t>
            </a:r>
            <a:endParaRPr lang="en-US" sz="850" dirty="0"/>
          </a:p>
        </p:txBody>
      </p:sp>
      <p:sp>
        <p:nvSpPr>
          <p:cNvPr id="25" name="Text 22"/>
          <p:cNvSpPr/>
          <p:nvPr/>
        </p:nvSpPr>
        <p:spPr>
          <a:xfrm>
            <a:off x="396835" y="6781085"/>
            <a:ext cx="3986927" cy="283488"/>
          </a:xfrm>
          <a:prstGeom prst="rect">
            <a:avLst/>
          </a:prstGeom>
          <a:noFill/>
          <a:ln/>
        </p:spPr>
        <p:txBody>
          <a:bodyPr wrap="none" lIns="0" tIns="0" rIns="0" bIns="0" rtlCol="0" anchor="t"/>
          <a:lstStyle/>
          <a:p>
            <a:pPr marL="0" indent="0" algn="l">
              <a:lnSpc>
                <a:spcPts val="2200"/>
              </a:lnSpc>
              <a:buNone/>
            </a:pPr>
            <a:r>
              <a:rPr lang="en-US" sz="1750" dirty="0">
                <a:solidFill>
                  <a:srgbClr val="505468"/>
                </a:solidFill>
                <a:latin typeface="Instrument Sans Semi Bold" pitchFamily="34" charset="0"/>
                <a:ea typeface="Instrument Sans Semi Bold" pitchFamily="34" charset="-122"/>
                <a:cs typeface="Instrument Sans Semi Bold" pitchFamily="34" charset="-120"/>
              </a:rPr>
              <a:t>Interactive User Interface: Gradio App</a:t>
            </a:r>
            <a:endParaRPr lang="en-US" sz="1750" dirty="0"/>
          </a:p>
        </p:txBody>
      </p:sp>
      <p:sp>
        <p:nvSpPr>
          <p:cNvPr id="26" name="Text 23"/>
          <p:cNvSpPr/>
          <p:nvPr/>
        </p:nvSpPr>
        <p:spPr>
          <a:xfrm>
            <a:off x="396835" y="7234594"/>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The custom-built Gradio application offers an intuitive interface for real-time popularity prediction.</a:t>
            </a:r>
            <a:endParaRPr lang="en-US" sz="850" dirty="0"/>
          </a:p>
        </p:txBody>
      </p:sp>
      <p:sp>
        <p:nvSpPr>
          <p:cNvPr id="27" name="Text 24"/>
          <p:cNvSpPr/>
          <p:nvPr/>
        </p:nvSpPr>
        <p:spPr>
          <a:xfrm>
            <a:off x="396835" y="7543561"/>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5B5F71"/>
                </a:solidFill>
                <a:latin typeface="Instrument Sans Medium" pitchFamily="34" charset="0"/>
                <a:ea typeface="Instrument Sans Medium" pitchFamily="34" charset="-122"/>
                <a:cs typeface="Instrument Sans Medium" pitchFamily="34" charset="-120"/>
              </a:rPr>
              <a:t>Users input key metrics like Spotify Playlist Reach, YouTube Views, TikTok Likes, Shazam Counts, and explicit content status, receiving an instant prediction: "Popular Song" or "Not Popular Song."</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1360" y="315397"/>
            <a:ext cx="4944547" cy="358378"/>
          </a:xfrm>
          <a:prstGeom prst="rect">
            <a:avLst/>
          </a:prstGeom>
          <a:noFill/>
          <a:ln/>
        </p:spPr>
        <p:txBody>
          <a:bodyPr wrap="none" lIns="0" tIns="0" rIns="0" bIns="0" rtlCol="0" anchor="t"/>
          <a:lstStyle/>
          <a:p>
            <a:pPr marL="0" indent="0" algn="l">
              <a:lnSpc>
                <a:spcPts val="2800"/>
              </a:lnSpc>
              <a:buNone/>
            </a:pPr>
            <a:r>
              <a:rPr lang="en-US" sz="2250" dirty="0">
                <a:solidFill>
                  <a:srgbClr val="505468"/>
                </a:solidFill>
                <a:latin typeface="Instrument Sans Semi Bold" pitchFamily="34" charset="0"/>
                <a:ea typeface="Instrument Sans Semi Bold" pitchFamily="34" charset="-122"/>
                <a:cs typeface="Instrument Sans Semi Bold" pitchFamily="34" charset="-120"/>
              </a:rPr>
              <a:t>Future Enhancements &amp; Key Insights</a:t>
            </a:r>
            <a:endParaRPr lang="en-US" sz="2250" dirty="0"/>
          </a:p>
        </p:txBody>
      </p:sp>
      <p:sp>
        <p:nvSpPr>
          <p:cNvPr id="3" name="Text 1"/>
          <p:cNvSpPr/>
          <p:nvPr/>
        </p:nvSpPr>
        <p:spPr>
          <a:xfrm>
            <a:off x="401360" y="960477"/>
            <a:ext cx="2331958" cy="286703"/>
          </a:xfrm>
          <a:prstGeom prst="rect">
            <a:avLst/>
          </a:prstGeom>
          <a:noFill/>
          <a:ln/>
        </p:spPr>
        <p:txBody>
          <a:bodyPr wrap="none" lIns="0" tIns="0" rIns="0" bIns="0" rtlCol="0" anchor="t"/>
          <a:lstStyle/>
          <a:p>
            <a:pPr marL="0" indent="0" algn="l">
              <a:lnSpc>
                <a:spcPts val="2250"/>
              </a:lnSpc>
              <a:buNone/>
            </a:pPr>
            <a:r>
              <a:rPr lang="en-US" sz="1800" dirty="0">
                <a:solidFill>
                  <a:srgbClr val="505468"/>
                </a:solidFill>
                <a:latin typeface="Instrument Sans Semi Bold" pitchFamily="34" charset="0"/>
                <a:ea typeface="Instrument Sans Semi Bold" pitchFamily="34" charset="-122"/>
                <a:cs typeface="Instrument Sans Semi Bold" pitchFamily="34" charset="-120"/>
              </a:rPr>
              <a:t>Future Improvements</a:t>
            </a:r>
            <a:endParaRPr lang="en-US" sz="1800" dirty="0"/>
          </a:p>
        </p:txBody>
      </p:sp>
      <p:sp>
        <p:nvSpPr>
          <p:cNvPr id="4" name="Text 2"/>
          <p:cNvSpPr/>
          <p:nvPr/>
        </p:nvSpPr>
        <p:spPr>
          <a:xfrm>
            <a:off x="401360" y="1361837"/>
            <a:ext cx="6773942" cy="183356"/>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Audio Features Integration:</a:t>
            </a:r>
            <a:r>
              <a:rPr lang="en-US" sz="900" dirty="0">
                <a:solidFill>
                  <a:srgbClr val="5B5F71"/>
                </a:solidFill>
                <a:latin typeface="Instrument Sans Medium" pitchFamily="34" charset="0"/>
                <a:ea typeface="Instrument Sans Medium" pitchFamily="34" charset="-122"/>
                <a:cs typeface="Instrument Sans Medium" pitchFamily="34" charset="-120"/>
              </a:rPr>
              <a:t> Incorporate Spotify API data such as tempo, danceability, and valence for richer analysis.</a:t>
            </a:r>
            <a:endParaRPr lang="en-US" sz="900" dirty="0"/>
          </a:p>
        </p:txBody>
      </p:sp>
      <p:sp>
        <p:nvSpPr>
          <p:cNvPr id="5" name="Text 3"/>
          <p:cNvSpPr/>
          <p:nvPr/>
        </p:nvSpPr>
        <p:spPr>
          <a:xfrm>
            <a:off x="401360" y="1585317"/>
            <a:ext cx="6773942" cy="183356"/>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Real-time Data Streams:</a:t>
            </a:r>
            <a:r>
              <a:rPr lang="en-US" sz="900" dirty="0">
                <a:solidFill>
                  <a:srgbClr val="5B5F71"/>
                </a:solidFill>
                <a:latin typeface="Instrument Sans Medium" pitchFamily="34" charset="0"/>
                <a:ea typeface="Instrument Sans Medium" pitchFamily="34" charset="-122"/>
                <a:cs typeface="Instrument Sans Medium" pitchFamily="34" charset="-120"/>
              </a:rPr>
              <a:t> Integrate live data from TikTok and YouTube APIs to capture evolving trends.</a:t>
            </a:r>
            <a:endParaRPr lang="en-US" sz="900" dirty="0"/>
          </a:p>
        </p:txBody>
      </p:sp>
      <p:sp>
        <p:nvSpPr>
          <p:cNvPr id="6" name="Text 4"/>
          <p:cNvSpPr/>
          <p:nvPr/>
        </p:nvSpPr>
        <p:spPr>
          <a:xfrm>
            <a:off x="401360" y="1808798"/>
            <a:ext cx="6773942" cy="183356"/>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Refined Prediction:</a:t>
            </a:r>
            <a:r>
              <a:rPr lang="en-US" sz="900" dirty="0">
                <a:solidFill>
                  <a:srgbClr val="5B5F71"/>
                </a:solidFill>
                <a:latin typeface="Instrument Sans Medium" pitchFamily="34" charset="0"/>
                <a:ea typeface="Instrument Sans Medium" pitchFamily="34" charset="-122"/>
                <a:cs typeface="Instrument Sans Medium" pitchFamily="34" charset="-120"/>
              </a:rPr>
              <a:t> Develop a model to predict a continuous popularity score instead of binary classification.</a:t>
            </a:r>
            <a:endParaRPr lang="en-US" sz="900" dirty="0"/>
          </a:p>
        </p:txBody>
      </p:sp>
      <p:sp>
        <p:nvSpPr>
          <p:cNvPr id="7" name="Text 5"/>
          <p:cNvSpPr/>
          <p:nvPr/>
        </p:nvSpPr>
        <p:spPr>
          <a:xfrm>
            <a:off x="401360" y="2032278"/>
            <a:ext cx="6773942" cy="183356"/>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Recommendation Engine:</a:t>
            </a:r>
            <a:r>
              <a:rPr lang="en-US" sz="900" dirty="0">
                <a:solidFill>
                  <a:srgbClr val="5B5F71"/>
                </a:solidFill>
                <a:latin typeface="Instrument Sans Medium" pitchFamily="34" charset="0"/>
                <a:ea typeface="Instrument Sans Medium" pitchFamily="34" charset="-122"/>
                <a:cs typeface="Instrument Sans Medium" pitchFamily="34" charset="-120"/>
              </a:rPr>
              <a:t> Build a sophisticated recommendation system based on predicted popularity.</a:t>
            </a:r>
            <a:endParaRPr lang="en-US" sz="900" dirty="0"/>
          </a:p>
        </p:txBody>
      </p:sp>
      <p:sp>
        <p:nvSpPr>
          <p:cNvPr id="8" name="Text 6"/>
          <p:cNvSpPr/>
          <p:nvPr/>
        </p:nvSpPr>
        <p:spPr>
          <a:xfrm>
            <a:off x="401360" y="2255758"/>
            <a:ext cx="6773942" cy="183356"/>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Deployment Optimization:</a:t>
            </a:r>
            <a:r>
              <a:rPr lang="en-US" sz="900" dirty="0">
                <a:solidFill>
                  <a:srgbClr val="5B5F71"/>
                </a:solidFill>
                <a:latin typeface="Instrument Sans Medium" pitchFamily="34" charset="0"/>
                <a:ea typeface="Instrument Sans Medium" pitchFamily="34" charset="-122"/>
                <a:cs typeface="Instrument Sans Medium" pitchFamily="34" charset="-120"/>
              </a:rPr>
              <a:t> Deploy the application using Streamlit or FastAPI for improved performance and scalability.</a:t>
            </a:r>
            <a:endParaRPr lang="en-US" sz="900" dirty="0"/>
          </a:p>
        </p:txBody>
      </p:sp>
      <p:pic>
        <p:nvPicPr>
          <p:cNvPr id="9" name="Image 0" descr="preencoded.png"/>
          <p:cNvPicPr>
            <a:picLocks noChangeAspect="1"/>
          </p:cNvPicPr>
          <p:nvPr/>
        </p:nvPicPr>
        <p:blipFill>
          <a:blip r:embed="rId3"/>
          <a:stretch>
            <a:fillRect/>
          </a:stretch>
        </p:blipFill>
        <p:spPr>
          <a:xfrm>
            <a:off x="7462718" y="974765"/>
            <a:ext cx="6773942" cy="6773942"/>
          </a:xfrm>
          <a:prstGeom prst="rect">
            <a:avLst/>
          </a:prstGeom>
        </p:spPr>
      </p:pic>
      <p:sp>
        <p:nvSpPr>
          <p:cNvPr id="10" name="Text 7"/>
          <p:cNvSpPr/>
          <p:nvPr/>
        </p:nvSpPr>
        <p:spPr>
          <a:xfrm>
            <a:off x="401360" y="5624096"/>
            <a:ext cx="2494955" cy="286703"/>
          </a:xfrm>
          <a:prstGeom prst="rect">
            <a:avLst/>
          </a:prstGeom>
          <a:noFill/>
          <a:ln/>
        </p:spPr>
        <p:txBody>
          <a:bodyPr wrap="none" lIns="0" tIns="0" rIns="0" bIns="0" rtlCol="0" anchor="t"/>
          <a:lstStyle/>
          <a:p>
            <a:pPr marL="0" indent="0" algn="l">
              <a:lnSpc>
                <a:spcPts val="2250"/>
              </a:lnSpc>
              <a:buNone/>
            </a:pPr>
            <a:r>
              <a:rPr lang="en-US" sz="1800" dirty="0">
                <a:solidFill>
                  <a:srgbClr val="505468"/>
                </a:solidFill>
                <a:latin typeface="Instrument Sans Semi Bold" pitchFamily="34" charset="0"/>
                <a:ea typeface="Instrument Sans Semi Bold" pitchFamily="34" charset="-122"/>
                <a:cs typeface="Instrument Sans Semi Bold" pitchFamily="34" charset="-120"/>
              </a:rPr>
              <a:t>Key Insights &amp; Findings</a:t>
            </a:r>
            <a:endParaRPr lang="en-US" sz="1800" dirty="0"/>
          </a:p>
        </p:txBody>
      </p:sp>
      <p:sp>
        <p:nvSpPr>
          <p:cNvPr id="11" name="Shape 8"/>
          <p:cNvSpPr/>
          <p:nvPr/>
        </p:nvSpPr>
        <p:spPr>
          <a:xfrm>
            <a:off x="401360" y="6082843"/>
            <a:ext cx="4532709" cy="675918"/>
          </a:xfrm>
          <a:prstGeom prst="roundRect">
            <a:avLst>
              <a:gd name="adj" fmla="val 7127"/>
            </a:avLst>
          </a:prstGeom>
          <a:solidFill>
            <a:srgbClr val="E2E3E9"/>
          </a:solidFill>
          <a:ln w="7620">
            <a:solidFill>
              <a:srgbClr val="C8C9CF"/>
            </a:solidFill>
            <a:prstDash val="solid"/>
          </a:ln>
        </p:spPr>
      </p:sp>
      <p:sp>
        <p:nvSpPr>
          <p:cNvPr id="12" name="Text 9"/>
          <p:cNvSpPr/>
          <p:nvPr/>
        </p:nvSpPr>
        <p:spPr>
          <a:xfrm>
            <a:off x="523637" y="6205121"/>
            <a:ext cx="1506022" cy="179189"/>
          </a:xfrm>
          <a:prstGeom prst="rect">
            <a:avLst/>
          </a:prstGeom>
          <a:noFill/>
          <a:ln/>
        </p:spPr>
        <p:txBody>
          <a:bodyPr wrap="none" lIns="0" tIns="0" rIns="0" bIns="0" rtlCol="0" anchor="t"/>
          <a:lstStyle/>
          <a:p>
            <a:pPr marL="0" indent="0" algn="l">
              <a:lnSpc>
                <a:spcPts val="14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Social Media Influence</a:t>
            </a:r>
            <a:endParaRPr lang="en-US" sz="1100" dirty="0"/>
          </a:p>
        </p:txBody>
      </p:sp>
      <p:sp>
        <p:nvSpPr>
          <p:cNvPr id="13" name="Text 10"/>
          <p:cNvSpPr/>
          <p:nvPr/>
        </p:nvSpPr>
        <p:spPr>
          <a:xfrm>
            <a:off x="523637" y="6453128"/>
            <a:ext cx="4288155" cy="183356"/>
          </a:xfrm>
          <a:prstGeom prst="rect">
            <a:avLst/>
          </a:prstGeom>
          <a:noFill/>
          <a:ln/>
        </p:spPr>
        <p:txBody>
          <a:bodyPr wrap="none" lIns="0" tIns="0" rIns="0" bIns="0" rtlCol="0" anchor="t"/>
          <a:lstStyle/>
          <a:p>
            <a:pPr marL="0" indent="0" algn="l">
              <a:lnSpc>
                <a:spcPts val="140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TikTok and YouTube engagement strongly influence song popularity.</a:t>
            </a:r>
            <a:endParaRPr lang="en-US" sz="900" dirty="0"/>
          </a:p>
        </p:txBody>
      </p:sp>
      <p:sp>
        <p:nvSpPr>
          <p:cNvPr id="14" name="Shape 11"/>
          <p:cNvSpPr/>
          <p:nvPr/>
        </p:nvSpPr>
        <p:spPr>
          <a:xfrm>
            <a:off x="5048726" y="6082843"/>
            <a:ext cx="4532828" cy="675918"/>
          </a:xfrm>
          <a:prstGeom prst="roundRect">
            <a:avLst>
              <a:gd name="adj" fmla="val 7127"/>
            </a:avLst>
          </a:prstGeom>
          <a:solidFill>
            <a:srgbClr val="E2E3E9"/>
          </a:solidFill>
          <a:ln w="7620">
            <a:solidFill>
              <a:srgbClr val="C8C9CF"/>
            </a:solidFill>
            <a:prstDash val="solid"/>
          </a:ln>
        </p:spPr>
      </p:sp>
      <p:sp>
        <p:nvSpPr>
          <p:cNvPr id="15" name="Text 12"/>
          <p:cNvSpPr/>
          <p:nvPr/>
        </p:nvSpPr>
        <p:spPr>
          <a:xfrm>
            <a:off x="5171003" y="6205121"/>
            <a:ext cx="1433632" cy="179189"/>
          </a:xfrm>
          <a:prstGeom prst="rect">
            <a:avLst/>
          </a:prstGeom>
          <a:noFill/>
          <a:ln/>
        </p:spPr>
        <p:txBody>
          <a:bodyPr wrap="none" lIns="0" tIns="0" rIns="0" bIns="0" rtlCol="0" anchor="t"/>
          <a:lstStyle/>
          <a:p>
            <a:pPr marL="0" indent="0" algn="l">
              <a:lnSpc>
                <a:spcPts val="14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Playlist Power</a:t>
            </a:r>
            <a:endParaRPr lang="en-US" sz="1100" dirty="0"/>
          </a:p>
        </p:txBody>
      </p:sp>
      <p:sp>
        <p:nvSpPr>
          <p:cNvPr id="16" name="Text 13"/>
          <p:cNvSpPr/>
          <p:nvPr/>
        </p:nvSpPr>
        <p:spPr>
          <a:xfrm>
            <a:off x="5171003" y="6453128"/>
            <a:ext cx="4288274" cy="183356"/>
          </a:xfrm>
          <a:prstGeom prst="rect">
            <a:avLst/>
          </a:prstGeom>
          <a:noFill/>
          <a:ln/>
        </p:spPr>
        <p:txBody>
          <a:bodyPr wrap="none" lIns="0" tIns="0" rIns="0" bIns="0" rtlCol="0" anchor="t"/>
          <a:lstStyle/>
          <a:p>
            <a:pPr marL="0" indent="0" algn="l">
              <a:lnSpc>
                <a:spcPts val="140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Playlist Reach is one of the biggest drivers of Spotify streams.</a:t>
            </a:r>
            <a:endParaRPr lang="en-US" sz="900" dirty="0"/>
          </a:p>
        </p:txBody>
      </p:sp>
      <p:sp>
        <p:nvSpPr>
          <p:cNvPr id="17" name="Shape 14"/>
          <p:cNvSpPr/>
          <p:nvPr/>
        </p:nvSpPr>
        <p:spPr>
          <a:xfrm>
            <a:off x="9696212" y="6082843"/>
            <a:ext cx="4532828" cy="675918"/>
          </a:xfrm>
          <a:prstGeom prst="roundRect">
            <a:avLst>
              <a:gd name="adj" fmla="val 7127"/>
            </a:avLst>
          </a:prstGeom>
          <a:solidFill>
            <a:srgbClr val="E2E3E9"/>
          </a:solidFill>
          <a:ln w="7620">
            <a:solidFill>
              <a:srgbClr val="C8C9CF"/>
            </a:solidFill>
            <a:prstDash val="solid"/>
          </a:ln>
        </p:spPr>
      </p:sp>
      <p:sp>
        <p:nvSpPr>
          <p:cNvPr id="18" name="Text 15"/>
          <p:cNvSpPr/>
          <p:nvPr/>
        </p:nvSpPr>
        <p:spPr>
          <a:xfrm>
            <a:off x="9818489" y="6205121"/>
            <a:ext cx="1433632" cy="179189"/>
          </a:xfrm>
          <a:prstGeom prst="rect">
            <a:avLst/>
          </a:prstGeom>
          <a:noFill/>
          <a:ln/>
        </p:spPr>
        <p:txBody>
          <a:bodyPr wrap="none" lIns="0" tIns="0" rIns="0" bIns="0" rtlCol="0" anchor="t"/>
          <a:lstStyle/>
          <a:p>
            <a:pPr marL="0" indent="0" algn="l">
              <a:lnSpc>
                <a:spcPts val="14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Explicit Content</a:t>
            </a:r>
            <a:endParaRPr lang="en-US" sz="1100" dirty="0"/>
          </a:p>
        </p:txBody>
      </p:sp>
      <p:sp>
        <p:nvSpPr>
          <p:cNvPr id="19" name="Text 16"/>
          <p:cNvSpPr/>
          <p:nvPr/>
        </p:nvSpPr>
        <p:spPr>
          <a:xfrm>
            <a:off x="9818489" y="6453128"/>
            <a:ext cx="4288274" cy="183356"/>
          </a:xfrm>
          <a:prstGeom prst="rect">
            <a:avLst/>
          </a:prstGeom>
          <a:noFill/>
          <a:ln/>
        </p:spPr>
        <p:txBody>
          <a:bodyPr wrap="none" lIns="0" tIns="0" rIns="0" bIns="0" rtlCol="0" anchor="t"/>
          <a:lstStyle/>
          <a:p>
            <a:pPr marL="0" indent="0" algn="l">
              <a:lnSpc>
                <a:spcPts val="140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Explicit content does not significantly affect popularity.</a:t>
            </a:r>
            <a:endParaRPr lang="en-US" sz="900" dirty="0"/>
          </a:p>
        </p:txBody>
      </p:sp>
      <p:sp>
        <p:nvSpPr>
          <p:cNvPr id="20" name="Shape 17"/>
          <p:cNvSpPr/>
          <p:nvPr/>
        </p:nvSpPr>
        <p:spPr>
          <a:xfrm>
            <a:off x="401360" y="6873418"/>
            <a:ext cx="6856452" cy="675918"/>
          </a:xfrm>
          <a:prstGeom prst="roundRect">
            <a:avLst>
              <a:gd name="adj" fmla="val 7127"/>
            </a:avLst>
          </a:prstGeom>
          <a:solidFill>
            <a:srgbClr val="E2E3E9"/>
          </a:solidFill>
          <a:ln w="7620">
            <a:solidFill>
              <a:srgbClr val="C8C9CF"/>
            </a:solidFill>
            <a:prstDash val="solid"/>
          </a:ln>
        </p:spPr>
      </p:sp>
      <p:sp>
        <p:nvSpPr>
          <p:cNvPr id="21" name="Text 18"/>
          <p:cNvSpPr/>
          <p:nvPr/>
        </p:nvSpPr>
        <p:spPr>
          <a:xfrm>
            <a:off x="523637" y="6995696"/>
            <a:ext cx="1635681" cy="179189"/>
          </a:xfrm>
          <a:prstGeom prst="rect">
            <a:avLst/>
          </a:prstGeom>
          <a:noFill/>
          <a:ln/>
        </p:spPr>
        <p:txBody>
          <a:bodyPr wrap="none" lIns="0" tIns="0" rIns="0" bIns="0" rtlCol="0" anchor="t"/>
          <a:lstStyle/>
          <a:p>
            <a:pPr marL="0" indent="0" algn="l">
              <a:lnSpc>
                <a:spcPts val="14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Cross-Platform Synergy</a:t>
            </a:r>
            <a:endParaRPr lang="en-US" sz="1100" dirty="0"/>
          </a:p>
        </p:txBody>
      </p:sp>
      <p:sp>
        <p:nvSpPr>
          <p:cNvPr id="22" name="Text 19"/>
          <p:cNvSpPr/>
          <p:nvPr/>
        </p:nvSpPr>
        <p:spPr>
          <a:xfrm>
            <a:off x="523637" y="7243703"/>
            <a:ext cx="6611898" cy="183356"/>
          </a:xfrm>
          <a:prstGeom prst="rect">
            <a:avLst/>
          </a:prstGeom>
          <a:noFill/>
          <a:ln/>
        </p:spPr>
        <p:txBody>
          <a:bodyPr wrap="none" lIns="0" tIns="0" rIns="0" bIns="0" rtlCol="0" anchor="t"/>
          <a:lstStyle/>
          <a:p>
            <a:pPr marL="0" indent="0" algn="l">
              <a:lnSpc>
                <a:spcPts val="140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Multi-platform viral behavior is a strong predictor of Spotify success.</a:t>
            </a:r>
            <a:endParaRPr lang="en-US" sz="900" dirty="0"/>
          </a:p>
        </p:txBody>
      </p:sp>
      <p:sp>
        <p:nvSpPr>
          <p:cNvPr id="23" name="Shape 20"/>
          <p:cNvSpPr/>
          <p:nvPr/>
        </p:nvSpPr>
        <p:spPr>
          <a:xfrm>
            <a:off x="7372469" y="6873418"/>
            <a:ext cx="6856571" cy="675918"/>
          </a:xfrm>
          <a:prstGeom prst="roundRect">
            <a:avLst>
              <a:gd name="adj" fmla="val 7127"/>
            </a:avLst>
          </a:prstGeom>
          <a:solidFill>
            <a:srgbClr val="E2E3E9"/>
          </a:solidFill>
          <a:ln w="7620">
            <a:solidFill>
              <a:srgbClr val="C8C9CF"/>
            </a:solidFill>
            <a:prstDash val="solid"/>
          </a:ln>
        </p:spPr>
      </p:sp>
      <p:sp>
        <p:nvSpPr>
          <p:cNvPr id="24" name="Text 21"/>
          <p:cNvSpPr/>
          <p:nvPr/>
        </p:nvSpPr>
        <p:spPr>
          <a:xfrm>
            <a:off x="7494746" y="6995696"/>
            <a:ext cx="1433632" cy="179189"/>
          </a:xfrm>
          <a:prstGeom prst="rect">
            <a:avLst/>
          </a:prstGeom>
          <a:noFill/>
          <a:ln/>
        </p:spPr>
        <p:txBody>
          <a:bodyPr wrap="none" lIns="0" tIns="0" rIns="0" bIns="0" rtlCol="0" anchor="t"/>
          <a:lstStyle/>
          <a:p>
            <a:pPr marL="0" indent="0" algn="l">
              <a:lnSpc>
                <a:spcPts val="1400"/>
              </a:lnSpc>
              <a:buNone/>
            </a:pPr>
            <a:r>
              <a:rPr lang="en-US" sz="1100" dirty="0">
                <a:solidFill>
                  <a:srgbClr val="5B5F71"/>
                </a:solidFill>
                <a:latin typeface="Instrument Sans Semi Bold" pitchFamily="34" charset="0"/>
                <a:ea typeface="Instrument Sans Semi Bold" pitchFamily="34" charset="-122"/>
                <a:cs typeface="Instrument Sans Semi Bold" pitchFamily="34" charset="-120"/>
              </a:rPr>
              <a:t>ML Accuracy</a:t>
            </a:r>
            <a:endParaRPr lang="en-US" sz="1100" dirty="0"/>
          </a:p>
        </p:txBody>
      </p:sp>
      <p:sp>
        <p:nvSpPr>
          <p:cNvPr id="25" name="Text 22"/>
          <p:cNvSpPr/>
          <p:nvPr/>
        </p:nvSpPr>
        <p:spPr>
          <a:xfrm>
            <a:off x="7494746" y="7243703"/>
            <a:ext cx="6612017" cy="183356"/>
          </a:xfrm>
          <a:prstGeom prst="rect">
            <a:avLst/>
          </a:prstGeom>
          <a:noFill/>
          <a:ln/>
        </p:spPr>
        <p:txBody>
          <a:bodyPr wrap="none" lIns="0" tIns="0" rIns="0" bIns="0" rtlCol="0" anchor="t"/>
          <a:lstStyle/>
          <a:p>
            <a:pPr marL="0" indent="0" algn="l">
              <a:lnSpc>
                <a:spcPts val="140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Machine learning achieves over 90% accuracy in song classification.</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1031</Words>
  <Application>Microsoft Office PowerPoint</Application>
  <PresentationFormat>Custom</PresentationFormat>
  <Paragraphs>190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Instrument Sans Semi Bold</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shabaz mohammed</cp:lastModifiedBy>
  <cp:revision>2</cp:revision>
  <dcterms:created xsi:type="dcterms:W3CDTF">2025-11-19T02:04:30Z</dcterms:created>
  <dcterms:modified xsi:type="dcterms:W3CDTF">2025-11-19T02:08:08Z</dcterms:modified>
</cp:coreProperties>
</file>